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7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6858000" type="screen4x3"/>
  <p:notesSz cx="9144000" cy="6858000"/>
  <p:embeddedFontLst>
    <p:embeddedFont>
      <p:font typeface="Cambria Math" panose="02040503050406030204" pitchFamily="18" charset="0"/>
      <p:regular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6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7BDDE-49A0-4653-8A4E-AD2B0EE1236B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5620C-B830-43D5-8A6E-DF5A956A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31313"/>
                </a:solidFill>
                <a:effectLst/>
                <a:latin typeface="Roboto" panose="02000000000000000000" pitchFamily="2" charset="0"/>
              </a:rPr>
              <a:t>This is an example video of a successful attempt to learn an optimal policy for a more challenging level that contains coins, hidden blocks and normal blocks, obstacles, and enemies. This work was done at the University of Oklahoma in the course C S-4033/5033 - Machine Learning in the Fall Semester of 2010.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5620C-B830-43D5-8A6E-DF5A956A1F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6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eas.upenn.edu/~cis51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9.png"/><Relationship Id="rId10" Type="http://schemas.openxmlformats.org/officeDocument/2006/relationships/image" Target="../media/image26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109.png"/><Relationship Id="rId21" Type="http://schemas.openxmlformats.org/officeDocument/2006/relationships/image" Target="../media/image126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108.png"/><Relationship Id="rId16" Type="http://schemas.openxmlformats.org/officeDocument/2006/relationships/image" Target="../media/image99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://www.ism.ac.jp/~shiro/research/blindsep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cgWya-wjg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www.youtube.com/watch?v=VCdxqn0fcn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heli.stanford.edu/" TargetMode="External"/><Relationship Id="rId4" Type="http://schemas.openxmlformats.org/officeDocument/2006/relationships/image" Target="../media/image1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100">
            <a:hlinkClick r:id="rId2"/>
          </p:cNvPr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1" name="Picture 10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405" y="1867096"/>
            <a:ext cx="3129287" cy="2594229"/>
          </a:xfrm>
          <a:prstGeom prst="rect">
            <a:avLst/>
          </a:prstGeom>
          <a:noFill/>
        </p:spPr>
      </p:pic>
      <p:sp>
        <p:nvSpPr>
          <p:cNvPr id="102" name="Rectangle 102"/>
          <p:cNvSpPr/>
          <p:nvPr/>
        </p:nvSpPr>
        <p:spPr>
          <a:xfrm>
            <a:off x="3014634" y="1003417"/>
            <a:ext cx="5583580" cy="24622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48080" algn="l"/>
              </a:tabLst>
            </a:pP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CS452</a:t>
            </a:r>
          </a:p>
          <a:p>
            <a:pPr marL="0">
              <a:lnSpc>
                <a:spcPts val="7237"/>
              </a:lnSpc>
              <a:tabLst>
                <a:tab pos="4022750" algn="l"/>
              </a:tabLst>
            </a:pPr>
            <a:r>
              <a:rPr lang="en-US" sz="6000" b="0" i="0" spc="0" baseline="0" dirty="0">
                <a:solidFill>
                  <a:srgbClr val="000000"/>
                </a:solidFill>
                <a:latin typeface="Calibri"/>
              </a:rPr>
              <a:t>I</a:t>
            </a:r>
            <a:r>
              <a:rPr lang="en-US" sz="6000" b="0" i="0" spc="-54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6000" b="0" i="0" spc="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6000" b="0" i="0" spc="-10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6000" b="0" i="0" spc="0" baseline="0" dirty="0">
                <a:solidFill>
                  <a:srgbClr val="000000"/>
                </a:solidFill>
                <a:latin typeface="Calibri"/>
              </a:rPr>
              <a:t>oduction	</a:t>
            </a:r>
            <a:r>
              <a:rPr lang="en-US" sz="6000" b="0" i="0" spc="-52" baseline="0" dirty="0">
                <a:solidFill>
                  <a:srgbClr val="000000"/>
                </a:solidFill>
                <a:latin typeface="Calibri"/>
              </a:rPr>
              <a:t>to</a:t>
            </a:r>
          </a:p>
          <a:p>
            <a:pPr marL="0">
              <a:lnSpc>
                <a:spcPts val="7200"/>
              </a:lnSpc>
              <a:tabLst>
                <a:tab pos="2865501" algn="l"/>
              </a:tabLst>
            </a:pPr>
            <a:r>
              <a:rPr lang="en-US" sz="6000" b="0" i="0" spc="0" baseline="0" dirty="0">
                <a:solidFill>
                  <a:srgbClr val="000000"/>
                </a:solidFill>
                <a:latin typeface="Calibri"/>
              </a:rPr>
              <a:t>Machine	Learning</a:t>
            </a:r>
          </a:p>
        </p:txBody>
      </p:sp>
      <p:sp>
        <p:nvSpPr>
          <p:cNvPr id="103" name="Rectangle 103"/>
          <p:cNvSpPr/>
          <p:nvPr/>
        </p:nvSpPr>
        <p:spPr>
          <a:xfrm>
            <a:off x="1781055" y="4584779"/>
            <a:ext cx="6674263" cy="12311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279040" algn="l"/>
                <a:tab pos="2393340" algn="l"/>
                <a:tab pos="3263290" algn="l"/>
              </a:tabLst>
            </a:pP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In</a:t>
            </a:r>
            <a:r>
              <a:rPr lang="en-US" sz="4000" b="0" i="0" spc="-4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truc</a:t>
            </a:r>
            <a:r>
              <a:rPr lang="en-US" sz="4000" b="0" i="0" spc="-3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or:		Isaac Osei Nyantakyi</a:t>
            </a:r>
          </a:p>
          <a:p>
            <a:pPr marL="0">
              <a:tabLst>
                <a:tab pos="2279040" algn="l"/>
                <a:tab pos="2393340" algn="l"/>
                <a:tab pos="3263290" algn="l"/>
              </a:tabLst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Intern: Joel Osei- Asamoah</a:t>
            </a:r>
            <a:endParaRPr lang="en-US" sz="4000" b="0" i="0" spc="0" baseline="0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reeform 199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0" name="Rectangle 200"/>
          <p:cNvSpPr/>
          <p:nvPr/>
        </p:nvSpPr>
        <p:spPr>
          <a:xfrm>
            <a:off x="1082579" y="2047142"/>
            <a:ext cx="7103688" cy="14918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87586" algn="l"/>
                <a:tab pos="1879691" algn="l"/>
                <a:tab pos="2765277" algn="l"/>
                <a:tab pos="3598336" algn="l"/>
                <a:tab pos="6512255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4400" b="0" i="0" spc="-5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-35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4400" b="0" i="0" spc="-4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	of	the	Art	Appli</a:t>
            </a:r>
            <a:r>
              <a:rPr lang="en-US" sz="4400" b="0" i="0" spc="-35" baseline="0" dirty="0">
                <a:solidFill>
                  <a:srgbClr val="000000"/>
                </a:solidFill>
                <a:latin typeface="Calibri"/>
              </a:rPr>
              <a:t>ca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tions	of</a:t>
            </a:r>
          </a:p>
          <a:p>
            <a:pPr marL="1459801">
              <a:lnSpc>
                <a:spcPts val="5300"/>
              </a:lnSpc>
              <a:tabLst>
                <a:tab pos="3563571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Machine	Learning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202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3" name="Picture 20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7217" y="1098439"/>
            <a:ext cx="3561057" cy="2622853"/>
          </a:xfrm>
          <a:prstGeom prst="rect">
            <a:avLst/>
          </a:prstGeom>
          <a:noFill/>
        </p:spPr>
      </p:pic>
      <p:pic>
        <p:nvPicPr>
          <p:cNvPr id="204" name="Picture 20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649" y="1100952"/>
            <a:ext cx="3827150" cy="2508910"/>
          </a:xfrm>
          <a:prstGeom prst="rect">
            <a:avLst/>
          </a:prstGeom>
          <a:noFill/>
        </p:spPr>
      </p:pic>
      <p:sp>
        <p:nvSpPr>
          <p:cNvPr id="205" name="Freeform 205"/>
          <p:cNvSpPr/>
          <p:nvPr/>
        </p:nvSpPr>
        <p:spPr>
          <a:xfrm flipV="1">
            <a:off x="5834494" y="1990022"/>
            <a:ext cx="1447800" cy="1295400"/>
          </a:xfrm>
          <a:custGeom>
            <a:avLst/>
            <a:gdLst/>
            <a:ahLst/>
            <a:cxnLst/>
            <a:rect l="0" t="0" r="0" b="0"/>
            <a:pathLst>
              <a:path w="1447800" h="1295400">
                <a:moveTo>
                  <a:pt x="0" y="1295400"/>
                </a:moveTo>
                <a:lnTo>
                  <a:pt x="1447800" y="1295400"/>
                </a:lnTo>
                <a:lnTo>
                  <a:pt x="14478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noFill/>
          <a:ln w="28575" cap="flat" cmpd="sng">
            <a:solidFill>
              <a:srgbClr val="FEFE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06" name="Picture 20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1258" y="3844366"/>
            <a:ext cx="3166033" cy="2798838"/>
          </a:xfrm>
          <a:prstGeom prst="rect">
            <a:avLst/>
          </a:prstGeom>
          <a:noFill/>
        </p:spPr>
      </p:pic>
      <p:sp>
        <p:nvSpPr>
          <p:cNvPr id="207" name="Freeform 207"/>
          <p:cNvSpPr/>
          <p:nvPr/>
        </p:nvSpPr>
        <p:spPr>
          <a:xfrm flipV="1">
            <a:off x="5134908" y="3838016"/>
            <a:ext cx="3178734" cy="2811539"/>
          </a:xfrm>
          <a:custGeom>
            <a:avLst/>
            <a:gdLst/>
            <a:ahLst/>
            <a:cxnLst/>
            <a:rect l="0" t="0" r="0" b="0"/>
            <a:pathLst>
              <a:path w="3178734" h="2811539">
                <a:moveTo>
                  <a:pt x="0" y="2811539"/>
                </a:moveTo>
                <a:lnTo>
                  <a:pt x="3178734" y="2811539"/>
                </a:lnTo>
                <a:lnTo>
                  <a:pt x="3178734" y="0"/>
                </a:lnTo>
                <a:lnTo>
                  <a:pt x="0" y="0"/>
                </a:lnTo>
                <a:lnTo>
                  <a:pt x="0" y="2811539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8" name="Rectangle 208"/>
          <p:cNvSpPr/>
          <p:nvPr/>
        </p:nvSpPr>
        <p:spPr>
          <a:xfrm>
            <a:off x="2553620" y="88484"/>
            <a:ext cx="4037329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065856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Au</a:t>
            </a:r>
            <a:r>
              <a:rPr lang="en-US" sz="4400" b="0" i="0" spc="-3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onomous	Ca</a:t>
            </a:r>
            <a:r>
              <a:rPr lang="en-US" sz="4400" b="0" i="0" spc="-73" baseline="0" dirty="0">
                <a:solidFill>
                  <a:srgbClr val="000000"/>
                </a:solidFill>
                <a:latin typeface="Calibri"/>
              </a:rPr>
              <a:t>rs</a:t>
            </a:r>
          </a:p>
        </p:txBody>
      </p:sp>
      <p:sp>
        <p:nvSpPr>
          <p:cNvPr id="209" name="Rectangle 209"/>
          <p:cNvSpPr/>
          <p:nvPr/>
        </p:nvSpPr>
        <p:spPr>
          <a:xfrm>
            <a:off x="2501459" y="6142985"/>
            <a:ext cx="2554970" cy="601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52950" algn="l"/>
                <a:tab pos="1907027" algn="l"/>
                <a:tab pos="2270188" algn="l"/>
                <a:tab pos="2270188" algn="l"/>
              </a:tabLst>
            </a:pPr>
            <a:r>
              <a:rPr lang="en-US" sz="1800" b="0" i="0" spc="-42" baseline="0" dirty="0">
                <a:solidFill>
                  <a:srgbClr val="F40000"/>
                </a:solidFill>
                <a:latin typeface="Calibri"/>
              </a:rPr>
              <a:t>P</a:t>
            </a:r>
            <a:r>
              <a:rPr lang="en-US" sz="1800" b="0" i="0" spc="0" baseline="0" dirty="0">
                <a:solidFill>
                  <a:srgbClr val="F40000"/>
                </a:solidFill>
                <a:latin typeface="Calibri"/>
              </a:rPr>
              <a:t>enn</a:t>
            </a:r>
            <a:r>
              <a:rPr lang="en-US" sz="1800" b="0" i="0" spc="-110" baseline="0" dirty="0">
                <a:solidFill>
                  <a:srgbClr val="F40000"/>
                </a:solidFill>
                <a:latin typeface="Calibri"/>
              </a:rPr>
              <a:t>’</a:t>
            </a:r>
            <a:r>
              <a:rPr lang="en-US" sz="1800" b="0" i="0" spc="0" baseline="0" dirty="0">
                <a:solidFill>
                  <a:srgbClr val="F40000"/>
                </a:solidFill>
                <a:latin typeface="Calibri"/>
              </a:rPr>
              <a:t>s	Au</a:t>
            </a:r>
            <a:r>
              <a:rPr lang="en-US" sz="1800" b="0" i="0" spc="-19" baseline="0" dirty="0">
                <a:solidFill>
                  <a:srgbClr val="F4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F40000"/>
                </a:solidFill>
                <a:latin typeface="Calibri"/>
              </a:rPr>
              <a:t>onomous	Car	</a:t>
            </a:r>
            <a:r>
              <a:rPr lang="en-US" sz="1800" b="0" i="0" spc="0" baseline="0" dirty="0">
                <a:solidFill>
                  <a:srgbClr val="F40000"/>
                </a:solidFill>
                <a:latin typeface="Wingdings"/>
              </a:rPr>
              <a:t>à	</a:t>
            </a:r>
          </a:p>
          <a:p>
            <a:pPr marL="0">
              <a:lnSpc>
                <a:spcPts val="2100"/>
              </a:lnSpc>
              <a:tabLst>
                <a:tab pos="480974" algn="l"/>
                <a:tab pos="1272250" algn="l"/>
                <a:tab pos="1936150" algn="l"/>
              </a:tabLst>
            </a:pPr>
            <a:r>
              <a:rPr lang="en-US" sz="1800" b="0" i="0" spc="0" baseline="0" dirty="0">
                <a:solidFill>
                  <a:srgbClr val="F40000"/>
                </a:solidFill>
                <a:latin typeface="Calibri"/>
              </a:rPr>
              <a:t>(Ben	F</a:t>
            </a:r>
            <a:r>
              <a:rPr lang="en-US" sz="1800" b="0" i="0" spc="-39" baseline="0" dirty="0">
                <a:solidFill>
                  <a:srgbClr val="F4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F40000"/>
                </a:solidFill>
                <a:latin typeface="Calibri"/>
              </a:rPr>
              <a:t>anklin	Racing	</a:t>
            </a:r>
            <a:r>
              <a:rPr lang="en-US" sz="1800" b="0" i="0" spc="-161" baseline="0" dirty="0">
                <a:solidFill>
                  <a:srgbClr val="F4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F40000"/>
                </a:solidFill>
                <a:latin typeface="Calibri"/>
              </a:rPr>
              <a:t>eam)</a:t>
            </a:r>
          </a:p>
        </p:txBody>
      </p:sp>
      <p:sp>
        <p:nvSpPr>
          <p:cNvPr id="210" name="Rectangle 210"/>
          <p:cNvSpPr/>
          <p:nvPr/>
        </p:nvSpPr>
        <p:spPr>
          <a:xfrm>
            <a:off x="509792" y="3554788"/>
            <a:ext cx="3811032" cy="7708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900" algn="l"/>
                <a:tab pos="1304756" algn="l"/>
                <a:tab pos="2044791" algn="l"/>
                <a:tab pos="2276748" algn="l"/>
                <a:tab pos="2895766" algn="l"/>
              </a:tabLst>
            </a:pPr>
            <a:r>
              <a:rPr lang="en-US" sz="23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Ne</a:t>
            </a:r>
            <a:r>
              <a:rPr lang="en-US" sz="2300" b="0" i="0" spc="-36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ada	made	it	le</a:t>
            </a:r>
            <a:r>
              <a:rPr lang="en-US" sz="2300" b="0" i="0" spc="-38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al	</a:t>
            </a:r>
            <a:r>
              <a:rPr lang="en-US" sz="2300" b="0" i="0" spc="-47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or</a:t>
            </a:r>
          </a:p>
          <a:p>
            <a:pPr marL="342900">
              <a:lnSpc>
                <a:spcPts val="2700"/>
              </a:lnSpc>
              <a:tabLst>
                <a:tab pos="1917114" algn="l"/>
                <a:tab pos="2456184" algn="l"/>
                <a:tab pos="2772792" algn="l"/>
                <a:tab pos="3436969" algn="l"/>
              </a:tabLst>
            </a:pP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au</a:t>
            </a:r>
            <a:r>
              <a:rPr lang="en-US" sz="2300" b="0" i="0" spc="-1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onomous	</a:t>
            </a:r>
            <a:r>
              <a:rPr lang="en-US" sz="2300" b="0" i="0" spc="-16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300" b="0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s	</a:t>
            </a:r>
            <a:r>
              <a:rPr lang="en-US" sz="2300" b="0" i="0" spc="-1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o	dri</a:t>
            </a:r>
            <a:r>
              <a:rPr lang="en-US" sz="2300" b="0" i="0" spc="-23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e	on</a:t>
            </a:r>
          </a:p>
        </p:txBody>
      </p:sp>
      <p:sp>
        <p:nvSpPr>
          <p:cNvPr id="211" name="Rectangle 211"/>
          <p:cNvSpPr/>
          <p:nvPr/>
        </p:nvSpPr>
        <p:spPr>
          <a:xfrm>
            <a:off x="852693" y="4253288"/>
            <a:ext cx="2219930" cy="4279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26219" algn="l"/>
                <a:tab pos="1013966" algn="l"/>
                <a:tab pos="1628691" algn="l"/>
              </a:tabLst>
            </a:pPr>
            <a:r>
              <a:rPr lang="en-US" sz="23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oads	in	June	2011</a:t>
            </a:r>
          </a:p>
        </p:txBody>
      </p:sp>
      <p:sp>
        <p:nvSpPr>
          <p:cNvPr id="212" name="Rectangle 212"/>
          <p:cNvSpPr/>
          <p:nvPr/>
        </p:nvSpPr>
        <p:spPr>
          <a:xfrm>
            <a:off x="509792" y="4672388"/>
            <a:ext cx="4179750" cy="4279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900" algn="l"/>
                <a:tab pos="692164" algn="l"/>
                <a:tab pos="1001731" algn="l"/>
                <a:tab pos="1731952" algn="l"/>
                <a:tab pos="2291265" algn="l"/>
                <a:tab pos="3056888" algn="l"/>
              </a:tabLst>
            </a:pPr>
            <a:r>
              <a:rPr lang="en-US" sz="23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As	of	2013,	</a:t>
            </a:r>
            <a:r>
              <a:rPr lang="en-US" sz="2300" b="0" i="0" spc="-48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our	</a:t>
            </a:r>
            <a:r>
              <a:rPr lang="en-US" sz="2300" b="0" i="0" spc="-25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300" b="0" i="0" spc="-23" baseline="0" dirty="0">
                <a:solidFill>
                  <a:srgbClr val="000000"/>
                </a:solidFill>
                <a:latin typeface="Calibri"/>
              </a:rPr>
              <a:t>ta</a:t>
            </a:r>
            <a:r>
              <a:rPr lang="en-US" sz="2300" b="0" i="0" spc="-1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es	(Ne</a:t>
            </a:r>
            <a:r>
              <a:rPr lang="en-US" sz="2300" b="0" i="0" spc="-35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ada,</a:t>
            </a:r>
          </a:p>
        </p:txBody>
      </p:sp>
      <p:sp>
        <p:nvSpPr>
          <p:cNvPr id="213" name="Rectangle 213"/>
          <p:cNvSpPr/>
          <p:nvPr/>
        </p:nvSpPr>
        <p:spPr>
          <a:xfrm>
            <a:off x="852693" y="5015288"/>
            <a:ext cx="2967794" cy="113918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57328" algn="l"/>
                <a:tab pos="2224721" algn="l"/>
              </a:tabLst>
            </a:pP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Florida,	Cali</a:t>
            </a:r>
            <a:r>
              <a:rPr lang="en-US" sz="2300" b="0" i="0" spc="-48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ornia,	and</a:t>
            </a:r>
          </a:p>
          <a:p>
            <a:pPr marL="0">
              <a:lnSpc>
                <a:spcPts val="2799"/>
              </a:lnSpc>
              <a:tabLst>
                <a:tab pos="1242593" algn="l"/>
                <a:tab pos="1873675" algn="l"/>
              </a:tabLst>
            </a:pP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Michi</a:t>
            </a:r>
            <a:r>
              <a:rPr lang="en-US" sz="2300" b="0" i="0" spc="-39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an)	h</a:t>
            </a:r>
            <a:r>
              <a:rPr lang="en-US" sz="2300" b="0" i="0" spc="-3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300" b="0" i="0" spc="-23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e	le</a:t>
            </a:r>
            <a:r>
              <a:rPr lang="en-US" sz="2300" b="0" i="0" spc="-39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ali</a:t>
            </a:r>
            <a:r>
              <a:rPr lang="en-US" sz="2300" b="0" i="0" spc="-48" baseline="0" dirty="0">
                <a:solidFill>
                  <a:srgbClr val="000000"/>
                </a:solidFill>
                <a:latin typeface="Calibri"/>
              </a:rPr>
              <a:t>z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ed</a:t>
            </a:r>
          </a:p>
          <a:p>
            <a:pPr marL="0">
              <a:lnSpc>
                <a:spcPts val="2800"/>
              </a:lnSpc>
              <a:tabLst>
                <a:tab pos="1574214" algn="l"/>
              </a:tabLst>
            </a:pP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au</a:t>
            </a:r>
            <a:r>
              <a:rPr lang="en-US" sz="2300" b="0" i="0" spc="-1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onomous	</a:t>
            </a:r>
            <a:r>
              <a:rPr lang="en-US" sz="2300" b="0" i="0" spc="-16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3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300" b="0" i="0" spc="-41" baseline="0" dirty="0">
                <a:solidFill>
                  <a:srgbClr val="000000"/>
                </a:solidFill>
                <a:latin typeface="Calibri"/>
              </a:rPr>
              <a:t>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reeform 215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16" name="Picture 2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04901"/>
            <a:ext cx="9144000" cy="4965699"/>
          </a:xfrm>
          <a:prstGeom prst="rect">
            <a:avLst/>
          </a:prstGeom>
          <a:noFill/>
        </p:spPr>
      </p:pic>
      <p:sp>
        <p:nvSpPr>
          <p:cNvPr id="217" name="Rectangle 217"/>
          <p:cNvSpPr/>
          <p:nvPr/>
        </p:nvSpPr>
        <p:spPr>
          <a:xfrm>
            <a:off x="1720976" y="-6766"/>
            <a:ext cx="5703392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065856" algn="l"/>
                <a:tab pos="3955465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Au</a:t>
            </a:r>
            <a:r>
              <a:rPr lang="en-US" sz="4400" b="0" i="0" spc="-3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onomous	Car	Senso</a:t>
            </a:r>
            <a:r>
              <a:rPr lang="en-US" sz="4400" b="0" i="0" spc="-73" baseline="0" dirty="0">
                <a:solidFill>
                  <a:srgbClr val="000000"/>
                </a:solidFill>
                <a:latin typeface="Calibri"/>
              </a:rPr>
              <a:t>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reeform 219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20" name="Picture 22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700" y="1358900"/>
            <a:ext cx="5816600" cy="2235200"/>
          </a:xfrm>
          <a:prstGeom prst="rect">
            <a:avLst/>
          </a:prstGeom>
          <a:noFill/>
        </p:spPr>
      </p:pic>
      <p:sp>
        <p:nvSpPr>
          <p:cNvPr id="221" name="Freeform 221"/>
          <p:cNvSpPr/>
          <p:nvPr/>
        </p:nvSpPr>
        <p:spPr>
          <a:xfrm>
            <a:off x="2010119" y="2016125"/>
            <a:ext cx="3276446" cy="1562718"/>
          </a:xfrm>
          <a:custGeom>
            <a:avLst/>
            <a:gdLst/>
            <a:ahLst/>
            <a:cxnLst/>
            <a:rect l="0" t="0" r="0" b="0"/>
            <a:pathLst>
              <a:path w="3276446" h="1562718">
                <a:moveTo>
                  <a:pt x="0" y="0"/>
                </a:moveTo>
                <a:cubicBezTo>
                  <a:pt x="0" y="0"/>
                  <a:pt x="1290808" y="1290106"/>
                  <a:pt x="1578625" y="1562718"/>
                </a:cubicBezTo>
                <a:cubicBezTo>
                  <a:pt x="1857719" y="1493604"/>
                  <a:pt x="2016163" y="1450089"/>
                  <a:pt x="2115008" y="1416812"/>
                </a:cubicBezTo>
                <a:cubicBezTo>
                  <a:pt x="2213855" y="1383536"/>
                  <a:pt x="2145535" y="1374577"/>
                  <a:pt x="2176061" y="1363058"/>
                </a:cubicBezTo>
                <a:cubicBezTo>
                  <a:pt x="2206587" y="1351540"/>
                  <a:pt x="2237112" y="1373297"/>
                  <a:pt x="2302525" y="1351540"/>
                </a:cubicBezTo>
                <a:cubicBezTo>
                  <a:pt x="2535103" y="1310583"/>
                  <a:pt x="2485681" y="1263229"/>
                  <a:pt x="2567083" y="1232512"/>
                </a:cubicBezTo>
                <a:cubicBezTo>
                  <a:pt x="2648486" y="1201795"/>
                  <a:pt x="2722619" y="1205634"/>
                  <a:pt x="2804021" y="1164679"/>
                </a:cubicBezTo>
                <a:cubicBezTo>
                  <a:pt x="2885424" y="1123723"/>
                  <a:pt x="3064219" y="1055890"/>
                  <a:pt x="3145621" y="1004696"/>
                </a:cubicBezTo>
                <a:cubicBezTo>
                  <a:pt x="3227024" y="953501"/>
                  <a:pt x="3276446" y="931744"/>
                  <a:pt x="3274993" y="897187"/>
                </a:cubicBezTo>
                <a:cubicBezTo>
                  <a:pt x="3273539" y="862630"/>
                  <a:pt x="3227024" y="819115"/>
                  <a:pt x="3139807" y="798637"/>
                </a:cubicBezTo>
                <a:cubicBezTo>
                  <a:pt x="3093290" y="788399"/>
                  <a:pt x="2833094" y="783279"/>
                  <a:pt x="2750238" y="776880"/>
                </a:cubicBezTo>
                <a:cubicBezTo>
                  <a:pt x="2667382" y="770480"/>
                  <a:pt x="2766227" y="738484"/>
                  <a:pt x="2674650" y="723125"/>
                </a:cubicBezTo>
                <a:cubicBezTo>
                  <a:pt x="2583073" y="707767"/>
                  <a:pt x="2546732" y="719285"/>
                  <a:pt x="2453701" y="709047"/>
                </a:cubicBezTo>
                <a:cubicBezTo>
                  <a:pt x="2360669" y="698808"/>
                  <a:pt x="2083029" y="665531"/>
                  <a:pt x="1997265" y="636094"/>
                </a:cubicBezTo>
                <a:lnTo>
                  <a:pt x="1997265" y="501707"/>
                </a:lnTo>
                <a:lnTo>
                  <a:pt x="2194957" y="373722"/>
                </a:lnTo>
                <a:lnTo>
                  <a:pt x="0" y="0"/>
                </a:lnTo>
                <a:close/>
                <a:moveTo>
                  <a:pt x="2831756" y="4841875"/>
                </a:moveTo>
              </a:path>
            </a:pathLst>
          </a:custGeom>
          <a:solidFill>
            <a:srgbClr val="F40000">
              <a:alpha val="4314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2" name="Freeform 222"/>
          <p:cNvSpPr/>
          <p:nvPr/>
        </p:nvSpPr>
        <p:spPr>
          <a:xfrm>
            <a:off x="4319912" y="2399771"/>
            <a:ext cx="450620" cy="143228"/>
          </a:xfrm>
          <a:custGeom>
            <a:avLst/>
            <a:gdLst/>
            <a:ahLst/>
            <a:cxnLst/>
            <a:rect l="0" t="0" r="0" b="0"/>
            <a:pathLst>
              <a:path w="450620" h="143228">
                <a:moveTo>
                  <a:pt x="18898" y="76130"/>
                </a:moveTo>
                <a:cubicBezTo>
                  <a:pt x="30526" y="83873"/>
                  <a:pt x="110475" y="58066"/>
                  <a:pt x="161351" y="60646"/>
                </a:cubicBezTo>
                <a:cubicBezTo>
                  <a:pt x="212229" y="63227"/>
                  <a:pt x="295083" y="82583"/>
                  <a:pt x="328517" y="94196"/>
                </a:cubicBezTo>
                <a:cubicBezTo>
                  <a:pt x="361950" y="105809"/>
                  <a:pt x="356136" y="125163"/>
                  <a:pt x="363404" y="132906"/>
                </a:cubicBezTo>
                <a:cubicBezTo>
                  <a:pt x="370673" y="140647"/>
                  <a:pt x="353229" y="143228"/>
                  <a:pt x="367764" y="138067"/>
                </a:cubicBezTo>
                <a:cubicBezTo>
                  <a:pt x="382300" y="132906"/>
                  <a:pt x="450620" y="118712"/>
                  <a:pt x="450620" y="98067"/>
                </a:cubicBezTo>
                <a:cubicBezTo>
                  <a:pt x="450620" y="77421"/>
                  <a:pt x="404105" y="28388"/>
                  <a:pt x="367764" y="14195"/>
                </a:cubicBezTo>
                <a:cubicBezTo>
                  <a:pt x="331425" y="0"/>
                  <a:pt x="274733" y="14195"/>
                  <a:pt x="228218" y="14195"/>
                </a:cubicBezTo>
                <a:cubicBezTo>
                  <a:pt x="181701" y="14195"/>
                  <a:pt x="123557" y="3871"/>
                  <a:pt x="88672" y="14195"/>
                </a:cubicBezTo>
                <a:cubicBezTo>
                  <a:pt x="53784" y="24517"/>
                  <a:pt x="0" y="64517"/>
                  <a:pt x="18898" y="76130"/>
                </a:cubicBezTo>
                <a:close/>
                <a:moveTo>
                  <a:pt x="62187" y="4458229"/>
                </a:moveTo>
              </a:path>
            </a:pathLst>
          </a:custGeom>
          <a:solidFill>
            <a:srgbClr val="F40000">
              <a:alpha val="4314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3" name="Freeform 223"/>
          <p:cNvSpPr/>
          <p:nvPr/>
        </p:nvSpPr>
        <p:spPr>
          <a:xfrm flipV="1">
            <a:off x="3597465" y="2691342"/>
            <a:ext cx="1705090" cy="890058"/>
          </a:xfrm>
          <a:custGeom>
            <a:avLst/>
            <a:gdLst/>
            <a:ahLst/>
            <a:cxnLst/>
            <a:rect l="0" t="0" r="0" b="0"/>
            <a:pathLst>
              <a:path w="1705090" h="890058">
                <a:moveTo>
                  <a:pt x="0" y="0"/>
                </a:moveTo>
                <a:cubicBezTo>
                  <a:pt x="66866" y="17903"/>
                  <a:pt x="132278" y="34528"/>
                  <a:pt x="183155" y="49873"/>
                </a:cubicBezTo>
                <a:cubicBezTo>
                  <a:pt x="234032" y="65219"/>
                  <a:pt x="267465" y="81844"/>
                  <a:pt x="305259" y="95911"/>
                </a:cubicBezTo>
                <a:cubicBezTo>
                  <a:pt x="343053" y="109978"/>
                  <a:pt x="380847" y="122766"/>
                  <a:pt x="409919" y="130439"/>
                </a:cubicBezTo>
                <a:cubicBezTo>
                  <a:pt x="438991" y="138112"/>
                  <a:pt x="459342" y="136833"/>
                  <a:pt x="484053" y="141948"/>
                </a:cubicBezTo>
                <a:cubicBezTo>
                  <a:pt x="508765" y="147064"/>
                  <a:pt x="546559" y="156015"/>
                  <a:pt x="562548" y="164967"/>
                </a:cubicBezTo>
                <a:cubicBezTo>
                  <a:pt x="578538" y="173919"/>
                  <a:pt x="540744" y="182871"/>
                  <a:pt x="584353" y="195659"/>
                </a:cubicBezTo>
                <a:cubicBezTo>
                  <a:pt x="627961" y="208447"/>
                  <a:pt x="777683" y="235302"/>
                  <a:pt x="824199" y="245533"/>
                </a:cubicBezTo>
                <a:cubicBezTo>
                  <a:pt x="870715" y="255763"/>
                  <a:pt x="834374" y="242975"/>
                  <a:pt x="863447" y="260879"/>
                </a:cubicBezTo>
                <a:cubicBezTo>
                  <a:pt x="892519" y="278782"/>
                  <a:pt x="962292" y="331214"/>
                  <a:pt x="1002994" y="349117"/>
                </a:cubicBezTo>
                <a:cubicBezTo>
                  <a:pt x="1043695" y="367021"/>
                  <a:pt x="1066953" y="355511"/>
                  <a:pt x="1103293" y="364463"/>
                </a:cubicBezTo>
                <a:cubicBezTo>
                  <a:pt x="1139634" y="373415"/>
                  <a:pt x="1173067" y="388761"/>
                  <a:pt x="1221036" y="406664"/>
                </a:cubicBezTo>
                <a:cubicBezTo>
                  <a:pt x="1269006" y="424567"/>
                  <a:pt x="1332965" y="450144"/>
                  <a:pt x="1391109" y="475720"/>
                </a:cubicBezTo>
                <a:cubicBezTo>
                  <a:pt x="1449254" y="501297"/>
                  <a:pt x="1526295" y="534546"/>
                  <a:pt x="1574265" y="563959"/>
                </a:cubicBezTo>
                <a:cubicBezTo>
                  <a:pt x="1622234" y="593372"/>
                  <a:pt x="1664389" y="631736"/>
                  <a:pt x="1683286" y="652197"/>
                </a:cubicBezTo>
                <a:cubicBezTo>
                  <a:pt x="1702183" y="672658"/>
                  <a:pt x="1705090" y="670101"/>
                  <a:pt x="1692007" y="686725"/>
                </a:cubicBezTo>
                <a:cubicBezTo>
                  <a:pt x="1678925" y="703350"/>
                  <a:pt x="1636770" y="739157"/>
                  <a:pt x="1609151" y="751945"/>
                </a:cubicBezTo>
                <a:cubicBezTo>
                  <a:pt x="1581533" y="764733"/>
                  <a:pt x="1559728" y="762176"/>
                  <a:pt x="1521934" y="767291"/>
                </a:cubicBezTo>
                <a:cubicBezTo>
                  <a:pt x="1484141" y="772406"/>
                  <a:pt x="1447800" y="781358"/>
                  <a:pt x="1382387" y="786473"/>
                </a:cubicBezTo>
                <a:cubicBezTo>
                  <a:pt x="1316975" y="791588"/>
                  <a:pt x="1170160" y="790310"/>
                  <a:pt x="1125098" y="797983"/>
                </a:cubicBezTo>
                <a:cubicBezTo>
                  <a:pt x="1080036" y="805655"/>
                  <a:pt x="1151263" y="826117"/>
                  <a:pt x="1107654" y="836347"/>
                </a:cubicBezTo>
                <a:cubicBezTo>
                  <a:pt x="1064046" y="846578"/>
                  <a:pt x="934674" y="852972"/>
                  <a:pt x="863447" y="859366"/>
                </a:cubicBezTo>
                <a:cubicBezTo>
                  <a:pt x="792220" y="865760"/>
                  <a:pt x="720992" y="869596"/>
                  <a:pt x="680291" y="874712"/>
                </a:cubicBezTo>
                <a:cubicBezTo>
                  <a:pt x="639590" y="879827"/>
                  <a:pt x="626507" y="884942"/>
                  <a:pt x="614879" y="890058"/>
                </a:cubicBezTo>
              </a:path>
            </a:pathLst>
          </a:custGeom>
          <a:noFill/>
          <a:ln w="38100" cap="flat" cmpd="sng">
            <a:solidFill>
              <a:srgbClr val="7A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4" name="Freeform 224"/>
          <p:cNvSpPr/>
          <p:nvPr/>
        </p:nvSpPr>
        <p:spPr>
          <a:xfrm flipV="1">
            <a:off x="4686222" y="2415117"/>
            <a:ext cx="100299" cy="124045"/>
          </a:xfrm>
          <a:custGeom>
            <a:avLst/>
            <a:gdLst/>
            <a:ahLst/>
            <a:cxnLst/>
            <a:rect l="0" t="0" r="0" b="0"/>
            <a:pathLst>
              <a:path w="1273797300" h="1575371500">
                <a:moveTo>
                  <a:pt x="0" y="0"/>
                </a:moveTo>
                <a:cubicBezTo>
                  <a:pt x="461520778" y="162408890"/>
                  <a:pt x="941502395" y="308577953"/>
                  <a:pt x="1107649847" y="438505501"/>
                </a:cubicBezTo>
                <a:cubicBezTo>
                  <a:pt x="1273797300" y="568433050"/>
                  <a:pt x="1181493104" y="552192032"/>
                  <a:pt x="1015345652" y="747083354"/>
                </a:cubicBezTo>
                <a:cubicBezTo>
                  <a:pt x="849198200" y="941974727"/>
                  <a:pt x="479981517" y="1266793623"/>
                  <a:pt x="110764984" y="1575371500"/>
                </a:cubicBezTo>
              </a:path>
            </a:pathLst>
          </a:custGeom>
          <a:noFill/>
          <a:ln w="28575" cap="flat" cmpd="sng">
            <a:solidFill>
              <a:srgbClr val="7A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25" name="Picture 22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700" y="3721101"/>
            <a:ext cx="4830762" cy="2713037"/>
          </a:xfrm>
          <a:prstGeom prst="rect">
            <a:avLst/>
          </a:prstGeom>
          <a:noFill/>
        </p:spPr>
      </p:pic>
      <p:sp>
        <p:nvSpPr>
          <p:cNvPr id="226" name="Freeform 226"/>
          <p:cNvSpPr/>
          <p:nvPr/>
        </p:nvSpPr>
        <p:spPr>
          <a:xfrm>
            <a:off x="595312" y="4144963"/>
            <a:ext cx="2247900" cy="238125"/>
          </a:xfrm>
          <a:custGeom>
            <a:avLst/>
            <a:gdLst/>
            <a:ahLst/>
            <a:cxnLst/>
            <a:rect l="0" t="0" r="0" b="0"/>
            <a:pathLst>
              <a:path w="2247900" h="238125">
                <a:moveTo>
                  <a:pt x="0" y="238125"/>
                </a:moveTo>
                <a:lnTo>
                  <a:pt x="2247900" y="238125"/>
                </a:lnTo>
                <a:lnTo>
                  <a:pt x="2247900" y="0"/>
                </a:lnTo>
                <a:lnTo>
                  <a:pt x="0" y="0"/>
                </a:lnTo>
                <a:lnTo>
                  <a:pt x="0" y="23812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27" name="Picture 22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0" y="6388100"/>
            <a:ext cx="4294187" cy="242887"/>
          </a:xfrm>
          <a:prstGeom prst="rect">
            <a:avLst/>
          </a:prstGeom>
          <a:noFill/>
        </p:spPr>
      </p:pic>
      <p:pic>
        <p:nvPicPr>
          <p:cNvPr id="228" name="Picture 22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3733801"/>
            <a:ext cx="3979863" cy="2652712"/>
          </a:xfrm>
          <a:prstGeom prst="rect">
            <a:avLst/>
          </a:prstGeom>
          <a:noFill/>
        </p:spPr>
      </p:pic>
      <p:pic>
        <p:nvPicPr>
          <p:cNvPr id="229" name="Picture 22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3300" y="1435100"/>
            <a:ext cx="2682875" cy="2185987"/>
          </a:xfrm>
          <a:prstGeom prst="rect">
            <a:avLst/>
          </a:prstGeom>
          <a:noFill/>
        </p:spPr>
      </p:pic>
      <p:sp>
        <p:nvSpPr>
          <p:cNvPr id="230" name="Rectangle 230"/>
          <p:cNvSpPr/>
          <p:nvPr/>
        </p:nvSpPr>
        <p:spPr>
          <a:xfrm>
            <a:off x="1314545" y="202784"/>
            <a:ext cx="6516473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065856" algn="l"/>
                <a:tab pos="3954208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Au</a:t>
            </a:r>
            <a:r>
              <a:rPr lang="en-US" sz="4400" b="0" i="0" spc="-3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onomous	Car	</a:t>
            </a:r>
            <a:r>
              <a:rPr lang="en-US" sz="4400" b="0" i="0" spc="-38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echnology</a:t>
            </a:r>
          </a:p>
        </p:txBody>
      </p:sp>
      <p:sp>
        <p:nvSpPr>
          <p:cNvPr id="231" name="Rectangle 231"/>
          <p:cNvSpPr/>
          <p:nvPr/>
        </p:nvSpPr>
        <p:spPr>
          <a:xfrm>
            <a:off x="1234439" y="2807569"/>
            <a:ext cx="2097633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47634" algn="l"/>
                <a:tab pos="1254648" algn="l"/>
              </a:tabLst>
            </a:pPr>
            <a:r>
              <a:rPr lang="en-US" sz="1800" b="1" i="0" spc="0" baseline="0" dirty="0">
                <a:solidFill>
                  <a:srgbClr val="000000"/>
                </a:solidFill>
                <a:latin typeface="Calibri"/>
              </a:rPr>
              <a:t>Laser	</a:t>
            </a:r>
            <a:r>
              <a:rPr lang="en-US" sz="1800" b="1" i="0" spc="-16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1" i="0" spc="0" baseline="0" dirty="0">
                <a:solidFill>
                  <a:srgbClr val="000000"/>
                </a:solidFill>
                <a:latin typeface="Calibri"/>
              </a:rPr>
              <a:t>er</a:t>
            </a:r>
            <a:r>
              <a:rPr lang="en-US" sz="1800" b="1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1" i="0" spc="0" baseline="0" dirty="0">
                <a:solidFill>
                  <a:srgbClr val="000000"/>
                </a:solidFill>
                <a:latin typeface="Calibri"/>
              </a:rPr>
              <a:t>ain	Mapping</a:t>
            </a:r>
          </a:p>
        </p:txBody>
      </p:sp>
      <p:sp>
        <p:nvSpPr>
          <p:cNvPr id="232" name="Rectangle 232"/>
          <p:cNvSpPr/>
          <p:nvPr/>
        </p:nvSpPr>
        <p:spPr>
          <a:xfrm>
            <a:off x="2009139" y="4402717"/>
            <a:ext cx="901984" cy="2723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600" b="0" i="0" spc="0" baseline="0" dirty="0">
                <a:solidFill>
                  <a:srgbClr val="42CC98"/>
                </a:solidFill>
                <a:latin typeface="Arial"/>
              </a:rPr>
              <a:t>Sebastian</a:t>
            </a:r>
          </a:p>
        </p:txBody>
      </p:sp>
      <p:sp>
        <p:nvSpPr>
          <p:cNvPr id="233" name="Rectangle 233"/>
          <p:cNvSpPr/>
          <p:nvPr/>
        </p:nvSpPr>
        <p:spPr>
          <a:xfrm>
            <a:off x="2934652" y="5607630"/>
            <a:ext cx="676574" cy="2723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600" b="0" i="0" spc="0" baseline="0" dirty="0">
                <a:solidFill>
                  <a:srgbClr val="50CC21"/>
                </a:solidFill>
                <a:latin typeface="Arial"/>
              </a:rPr>
              <a:t>Stanley</a:t>
            </a:r>
          </a:p>
        </p:txBody>
      </p:sp>
      <p:sp>
        <p:nvSpPr>
          <p:cNvPr id="234" name="Rectangle 234"/>
          <p:cNvSpPr/>
          <p:nvPr/>
        </p:nvSpPr>
        <p:spPr>
          <a:xfrm>
            <a:off x="624840" y="3721969"/>
            <a:ext cx="6818025" cy="4873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65113" algn="l"/>
                <a:tab pos="1376949" algn="l"/>
                <a:tab pos="2116607" algn="l"/>
                <a:tab pos="5334000" algn="l"/>
                <a:tab pos="6236238" algn="l"/>
              </a:tabLst>
            </a:pPr>
            <a:r>
              <a:rPr lang="en-US" sz="1800" b="1" i="0" spc="0" baseline="0" dirty="0">
                <a:solidFill>
                  <a:srgbClr val="FFFFFF"/>
                </a:solidFill>
                <a:latin typeface="Calibri"/>
              </a:rPr>
              <a:t>Learning	f</a:t>
            </a:r>
            <a:r>
              <a:rPr lang="en-US" sz="1800" b="1" i="0" spc="-23" baseline="0" dirty="0">
                <a:solidFill>
                  <a:srgbClr val="FFFFFF"/>
                </a:solidFill>
                <a:latin typeface="Calibri"/>
              </a:rPr>
              <a:t>r</a:t>
            </a:r>
            <a:r>
              <a:rPr lang="en-US" sz="1800" b="1" i="0" spc="0" baseline="0" dirty="0">
                <a:solidFill>
                  <a:srgbClr val="FFFFFF"/>
                </a:solidFill>
                <a:latin typeface="Calibri"/>
              </a:rPr>
              <a:t>om	Human	Dri</a:t>
            </a:r>
            <a:r>
              <a:rPr lang="en-US" sz="1800" b="1" i="0" spc="-17" baseline="0" dirty="0">
                <a:solidFill>
                  <a:srgbClr val="FFFFFF"/>
                </a:solidFill>
                <a:latin typeface="Calibri"/>
              </a:rPr>
              <a:t>v</a:t>
            </a:r>
            <a:r>
              <a:rPr lang="en-US" sz="1800" b="1" i="0" spc="0" baseline="0" dirty="0">
                <a:solidFill>
                  <a:srgbClr val="FFFFFF"/>
                </a:solidFill>
                <a:latin typeface="Calibri"/>
              </a:rPr>
              <a:t>e</a:t>
            </a:r>
            <a:r>
              <a:rPr lang="en-US" sz="1800" b="1" i="0" spc="-23" baseline="0" dirty="0">
                <a:solidFill>
                  <a:srgbClr val="FFFFFF"/>
                </a:solidFill>
                <a:latin typeface="Calibri"/>
              </a:rPr>
              <a:t>r</a:t>
            </a:r>
            <a:r>
              <a:rPr lang="en-US" sz="1800" b="1" i="0" spc="0" baseline="0" dirty="0">
                <a:solidFill>
                  <a:srgbClr val="FFFFFF"/>
                </a:solidFill>
                <a:latin typeface="Calibri"/>
              </a:rPr>
              <a:t>s	</a:t>
            </a:r>
            <a:r>
              <a:rPr lang="en-US" sz="2727" b="1" i="0" spc="0" baseline="-66666" dirty="0">
                <a:solidFill>
                  <a:srgbClr val="000000"/>
                </a:solidFill>
                <a:latin typeface="Calibri"/>
              </a:rPr>
              <a:t>Ada</a:t>
            </a:r>
            <a:r>
              <a:rPr lang="en-US" sz="2727" b="1" i="0" spc="-11" baseline="-66666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2727" b="1" i="0" spc="0" baseline="-66666" dirty="0">
                <a:solidFill>
                  <a:srgbClr val="000000"/>
                </a:solidFill>
                <a:latin typeface="Calibri"/>
              </a:rPr>
              <a:t>ti</a:t>
            </a:r>
            <a:r>
              <a:rPr lang="en-US" sz="2727" b="1" i="0" spc="-18" baseline="-66666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727" b="1" i="0" spc="0" baseline="-66666" dirty="0">
                <a:solidFill>
                  <a:srgbClr val="000000"/>
                </a:solidFill>
                <a:latin typeface="Calibri"/>
              </a:rPr>
              <a:t>e	Vision</a:t>
            </a:r>
          </a:p>
        </p:txBody>
      </p:sp>
      <p:sp>
        <p:nvSpPr>
          <p:cNvPr id="235" name="Rectangle 235"/>
          <p:cNvSpPr/>
          <p:nvPr/>
        </p:nvSpPr>
        <p:spPr>
          <a:xfrm>
            <a:off x="7830502" y="1512169"/>
            <a:ext cx="821070" cy="601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90525"/>
            <a:r>
              <a:rPr lang="en-US" sz="1800" b="1" i="0" spc="-3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1" i="0" spc="-1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1" i="0" spc="0" baseline="0" dirty="0">
                <a:solidFill>
                  <a:srgbClr val="000000"/>
                </a:solidFill>
                <a:latin typeface="Calibri"/>
              </a:rPr>
              <a:t>th</a:t>
            </a:r>
          </a:p>
          <a:p>
            <a:pPr marL="0">
              <a:lnSpc>
                <a:spcPts val="2100"/>
              </a:lnSpc>
            </a:pPr>
            <a:r>
              <a:rPr lang="en-US" sz="1800" b="1" i="0" spc="0" baseline="0" dirty="0">
                <a:solidFill>
                  <a:srgbClr val="000000"/>
                </a:solidFill>
                <a:latin typeface="Calibri"/>
              </a:rPr>
              <a:t>Planning</a:t>
            </a:r>
          </a:p>
        </p:txBody>
      </p:sp>
      <p:sp>
        <p:nvSpPr>
          <p:cNvPr id="236" name="Rectangle 236"/>
          <p:cNvSpPr/>
          <p:nvPr/>
        </p:nvSpPr>
        <p:spPr>
          <a:xfrm>
            <a:off x="5196840" y="6497803"/>
            <a:ext cx="3638804" cy="1860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95287" algn="l"/>
                <a:tab pos="617537" algn="l"/>
                <a:tab pos="1012825" algn="l"/>
                <a:tab pos="1331912" algn="l"/>
                <a:tab pos="1611312" algn="l"/>
                <a:tab pos="2136775" algn="l"/>
                <a:tab pos="2584450" algn="l"/>
                <a:tab pos="3201987" algn="l"/>
              </a:tabLst>
            </a:pPr>
            <a:r>
              <a:rPr lang="en-US" sz="1000" b="0" i="0" spc="0" baseline="0" dirty="0">
                <a:solidFill>
                  <a:srgbClr val="000000"/>
                </a:solidFill>
                <a:latin typeface="Calibri"/>
              </a:rPr>
              <a:t>Images	and	movies	taken	from	Sebastian	Thrun</a:t>
            </a:r>
            <a:r>
              <a:rPr lang="en-US" sz="1000" b="0" i="0" spc="0" baseline="0" dirty="0">
                <a:solidFill>
                  <a:srgbClr val="000000"/>
                </a:solidFill>
                <a:latin typeface="MS PGothic"/>
              </a:rPr>
              <a:t>’</a:t>
            </a:r>
            <a:r>
              <a:rPr lang="en-US" sz="1000" b="0" i="0" spc="0" baseline="0" dirty="0">
                <a:solidFill>
                  <a:srgbClr val="000000"/>
                </a:solidFill>
                <a:latin typeface="Calibri"/>
              </a:rPr>
              <a:t>s	multimedia	website.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 238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39" name="Picture 23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2" y="1524002"/>
            <a:ext cx="3657600" cy="2239651"/>
          </a:xfrm>
          <a:prstGeom prst="rect">
            <a:avLst/>
          </a:prstGeom>
          <a:noFill/>
        </p:spPr>
      </p:pic>
      <p:pic>
        <p:nvPicPr>
          <p:cNvPr id="240" name="Picture 24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447800"/>
            <a:ext cx="822157" cy="403063"/>
          </a:xfrm>
          <a:prstGeom prst="rect">
            <a:avLst/>
          </a:prstGeom>
          <a:noFill/>
        </p:spPr>
      </p:pic>
      <p:pic>
        <p:nvPicPr>
          <p:cNvPr id="241" name="Picture 24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447801"/>
            <a:ext cx="3263153" cy="504360"/>
          </a:xfrm>
          <a:prstGeom prst="rect">
            <a:avLst/>
          </a:prstGeom>
          <a:noFill/>
        </p:spPr>
      </p:pic>
      <p:pic>
        <p:nvPicPr>
          <p:cNvPr id="242" name="Picture 24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949078"/>
            <a:ext cx="3464859" cy="712694"/>
          </a:xfrm>
          <a:prstGeom prst="rect">
            <a:avLst/>
          </a:prstGeom>
          <a:noFill/>
        </p:spPr>
      </p:pic>
      <p:pic>
        <p:nvPicPr>
          <p:cNvPr id="243" name="Picture 24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6993" y="2676713"/>
            <a:ext cx="4242347" cy="1084072"/>
          </a:xfrm>
          <a:prstGeom prst="rect">
            <a:avLst/>
          </a:prstGeom>
          <a:noFill/>
        </p:spPr>
      </p:pic>
      <p:pic>
        <p:nvPicPr>
          <p:cNvPr id="244" name="Picture 244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100" y="4025900"/>
            <a:ext cx="4140198" cy="292412"/>
          </a:xfrm>
          <a:prstGeom prst="rect">
            <a:avLst/>
          </a:prstGeom>
          <a:noFill/>
        </p:spPr>
      </p:pic>
      <p:pic>
        <p:nvPicPr>
          <p:cNvPr id="245" name="Picture 24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101" y="4257908"/>
            <a:ext cx="4140200" cy="1165793"/>
          </a:xfrm>
          <a:prstGeom prst="rect">
            <a:avLst/>
          </a:prstGeom>
          <a:noFill/>
        </p:spPr>
      </p:pic>
      <p:pic>
        <p:nvPicPr>
          <p:cNvPr id="246" name="Picture 24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100" y="5356439"/>
            <a:ext cx="3401223" cy="1329107"/>
          </a:xfrm>
          <a:prstGeom prst="rect">
            <a:avLst/>
          </a:prstGeom>
          <a:noFill/>
        </p:spPr>
      </p:pic>
      <p:pic>
        <p:nvPicPr>
          <p:cNvPr id="247" name="Picture 247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8575" y="4038601"/>
            <a:ext cx="4256824" cy="2667000"/>
          </a:xfrm>
          <a:prstGeom prst="rect">
            <a:avLst/>
          </a:prstGeom>
          <a:noFill/>
        </p:spPr>
      </p:pic>
      <p:sp>
        <p:nvSpPr>
          <p:cNvPr id="248" name="Rectangle 248"/>
          <p:cNvSpPr/>
          <p:nvPr/>
        </p:nvSpPr>
        <p:spPr>
          <a:xfrm>
            <a:off x="1035050" y="-6766"/>
            <a:ext cx="7076364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21282" algn="l"/>
                <a:tab pos="3404768" algn="l"/>
                <a:tab pos="3954348" algn="l"/>
                <a:tab pos="4840605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Deep	Learning	in	the	Headlines</a:t>
            </a:r>
          </a:p>
        </p:txBody>
      </p:sp>
      <p:sp>
        <p:nvSpPr>
          <p:cNvPr id="249" name="Rectangle 249"/>
          <p:cNvSpPr/>
          <p:nvPr/>
        </p:nvSpPr>
        <p:spPr>
          <a:xfrm>
            <a:off x="8438515" y="6404872"/>
            <a:ext cx="155051" cy="22329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200" b="0" i="0" spc="0" baseline="0" dirty="0">
                <a:solidFill>
                  <a:srgbClr val="898989"/>
                </a:solidFill>
                <a:latin typeface="Calibri"/>
              </a:rPr>
              <a:t>15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reeform 250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51" name="Picture 25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9581" y="4122738"/>
            <a:ext cx="1752716" cy="1138237"/>
          </a:xfrm>
          <a:prstGeom prst="rect">
            <a:avLst/>
          </a:prstGeom>
          <a:noFill/>
        </p:spPr>
      </p:pic>
      <p:pic>
        <p:nvPicPr>
          <p:cNvPr id="252" name="Picture 25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4856" y="5667376"/>
            <a:ext cx="966787" cy="966787"/>
          </a:xfrm>
          <a:prstGeom prst="rect">
            <a:avLst/>
          </a:prstGeom>
          <a:noFill/>
        </p:spPr>
      </p:pic>
      <p:sp>
        <p:nvSpPr>
          <p:cNvPr id="253" name="Freeform 253"/>
          <p:cNvSpPr/>
          <p:nvPr/>
        </p:nvSpPr>
        <p:spPr>
          <a:xfrm>
            <a:off x="5240478" y="5301232"/>
            <a:ext cx="728568" cy="232226"/>
          </a:xfrm>
          <a:custGeom>
            <a:avLst/>
            <a:gdLst/>
            <a:ahLst/>
            <a:cxnLst/>
            <a:rect l="0" t="0" r="0" b="0"/>
            <a:pathLst>
              <a:path w="728568" h="232226">
                <a:moveTo>
                  <a:pt x="364284" y="0"/>
                </a:moveTo>
                <a:lnTo>
                  <a:pt x="728568" y="101823"/>
                </a:lnTo>
                <a:lnTo>
                  <a:pt x="546426" y="101823"/>
                </a:lnTo>
                <a:lnTo>
                  <a:pt x="546426" y="232226"/>
                </a:lnTo>
                <a:lnTo>
                  <a:pt x="182142" y="232226"/>
                </a:lnTo>
                <a:lnTo>
                  <a:pt x="182142" y="101823"/>
                </a:lnTo>
                <a:lnTo>
                  <a:pt x="0" y="101823"/>
                </a:lnTo>
                <a:close/>
                <a:moveTo>
                  <a:pt x="-3683710" y="1556768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4" name="Freeform 254"/>
          <p:cNvSpPr/>
          <p:nvPr/>
        </p:nvSpPr>
        <p:spPr>
          <a:xfrm rot="5400000" flipV="1">
            <a:off x="5488649" y="5053061"/>
            <a:ext cx="232226" cy="728568"/>
          </a:xfrm>
          <a:custGeom>
            <a:avLst/>
            <a:gdLst/>
            <a:ahLst/>
            <a:cxnLst/>
            <a:rect l="0" t="0" r="0" b="0"/>
            <a:pathLst>
              <a:path w="232226" h="728568">
                <a:moveTo>
                  <a:pt x="0" y="364284"/>
                </a:moveTo>
                <a:lnTo>
                  <a:pt x="101824" y="728568"/>
                </a:lnTo>
                <a:lnTo>
                  <a:pt x="101824" y="546426"/>
                </a:lnTo>
                <a:lnTo>
                  <a:pt x="232226" y="546426"/>
                </a:lnTo>
                <a:lnTo>
                  <a:pt x="232226" y="182142"/>
                </a:lnTo>
                <a:lnTo>
                  <a:pt x="101824" y="182142"/>
                </a:lnTo>
                <a:lnTo>
                  <a:pt x="101824" y="0"/>
                </a:lnTo>
                <a:close/>
                <a:moveTo>
                  <a:pt x="364284" y="72856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55" name="Picture 25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575" y="2346091"/>
            <a:ext cx="1962576" cy="1359134"/>
          </a:xfrm>
          <a:prstGeom prst="rect">
            <a:avLst/>
          </a:prstGeom>
          <a:noFill/>
        </p:spPr>
      </p:pic>
      <p:sp>
        <p:nvSpPr>
          <p:cNvPr id="256" name="Freeform 256"/>
          <p:cNvSpPr/>
          <p:nvPr/>
        </p:nvSpPr>
        <p:spPr>
          <a:xfrm>
            <a:off x="4654643" y="2332039"/>
            <a:ext cx="2103438" cy="338195"/>
          </a:xfrm>
          <a:custGeom>
            <a:avLst/>
            <a:gdLst/>
            <a:ahLst/>
            <a:cxnLst/>
            <a:rect l="0" t="0" r="0" b="0"/>
            <a:pathLst>
              <a:path w="2103438" h="338195">
                <a:moveTo>
                  <a:pt x="0" y="338195"/>
                </a:moveTo>
                <a:lnTo>
                  <a:pt x="2103438" y="338195"/>
                </a:lnTo>
                <a:lnTo>
                  <a:pt x="2103438" y="0"/>
                </a:lnTo>
                <a:lnTo>
                  <a:pt x="0" y="0"/>
                </a:lnTo>
                <a:lnTo>
                  <a:pt x="0" y="338195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57" name="Picture 25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8925" y="743596"/>
            <a:ext cx="1961969" cy="1437737"/>
          </a:xfrm>
          <a:prstGeom prst="rect">
            <a:avLst/>
          </a:prstGeom>
          <a:noFill/>
        </p:spPr>
      </p:pic>
      <p:sp>
        <p:nvSpPr>
          <p:cNvPr id="258" name="Freeform 258"/>
          <p:cNvSpPr/>
          <p:nvPr/>
        </p:nvSpPr>
        <p:spPr>
          <a:xfrm>
            <a:off x="4627656" y="655638"/>
            <a:ext cx="2011362" cy="338554"/>
          </a:xfrm>
          <a:custGeom>
            <a:avLst/>
            <a:gdLst/>
            <a:ahLst/>
            <a:cxnLst/>
            <a:rect l="0" t="0" r="0" b="0"/>
            <a:pathLst>
              <a:path w="2011362" h="338554">
                <a:moveTo>
                  <a:pt x="0" y="338554"/>
                </a:moveTo>
                <a:lnTo>
                  <a:pt x="2011362" y="338554"/>
                </a:lnTo>
                <a:lnTo>
                  <a:pt x="2011362" y="0"/>
                </a:lnTo>
                <a:lnTo>
                  <a:pt x="0" y="0"/>
                </a:lnTo>
                <a:lnTo>
                  <a:pt x="0" y="33855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9" name="Freeform 259"/>
          <p:cNvSpPr/>
          <p:nvPr/>
        </p:nvSpPr>
        <p:spPr>
          <a:xfrm>
            <a:off x="5278578" y="3747863"/>
            <a:ext cx="728567" cy="232226"/>
          </a:xfrm>
          <a:custGeom>
            <a:avLst/>
            <a:gdLst/>
            <a:ahLst/>
            <a:cxnLst/>
            <a:rect l="0" t="0" r="0" b="0"/>
            <a:pathLst>
              <a:path w="728567" h="232226">
                <a:moveTo>
                  <a:pt x="364284" y="0"/>
                </a:moveTo>
                <a:lnTo>
                  <a:pt x="728567" y="101383"/>
                </a:lnTo>
                <a:lnTo>
                  <a:pt x="546425" y="101383"/>
                </a:lnTo>
                <a:lnTo>
                  <a:pt x="546425" y="232226"/>
                </a:lnTo>
                <a:lnTo>
                  <a:pt x="182142" y="232226"/>
                </a:lnTo>
                <a:lnTo>
                  <a:pt x="182142" y="101383"/>
                </a:lnTo>
                <a:lnTo>
                  <a:pt x="0" y="101383"/>
                </a:lnTo>
                <a:close/>
                <a:moveTo>
                  <a:pt x="-2168441" y="3110137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0" name="Freeform 260"/>
          <p:cNvSpPr/>
          <p:nvPr/>
        </p:nvSpPr>
        <p:spPr>
          <a:xfrm rot="5400000" flipV="1">
            <a:off x="5526748" y="3499692"/>
            <a:ext cx="232226" cy="728568"/>
          </a:xfrm>
          <a:custGeom>
            <a:avLst/>
            <a:gdLst/>
            <a:ahLst/>
            <a:cxnLst/>
            <a:rect l="0" t="0" r="0" b="0"/>
            <a:pathLst>
              <a:path w="232226" h="728568">
                <a:moveTo>
                  <a:pt x="0" y="364284"/>
                </a:moveTo>
                <a:lnTo>
                  <a:pt x="101383" y="728568"/>
                </a:lnTo>
                <a:lnTo>
                  <a:pt x="101383" y="546426"/>
                </a:lnTo>
                <a:lnTo>
                  <a:pt x="232226" y="546426"/>
                </a:lnTo>
                <a:lnTo>
                  <a:pt x="232226" y="182142"/>
                </a:lnTo>
                <a:lnTo>
                  <a:pt x="101383" y="182142"/>
                </a:lnTo>
                <a:lnTo>
                  <a:pt x="101383" y="0"/>
                </a:lnTo>
                <a:close/>
                <a:moveTo>
                  <a:pt x="364284" y="72856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1" name="Freeform 261"/>
          <p:cNvSpPr/>
          <p:nvPr/>
        </p:nvSpPr>
        <p:spPr>
          <a:xfrm>
            <a:off x="5218253" y="2276251"/>
            <a:ext cx="728567" cy="232225"/>
          </a:xfrm>
          <a:custGeom>
            <a:avLst/>
            <a:gdLst/>
            <a:ahLst/>
            <a:cxnLst/>
            <a:rect l="0" t="0" r="0" b="0"/>
            <a:pathLst>
              <a:path w="728567" h="232225">
                <a:moveTo>
                  <a:pt x="364284" y="0"/>
                </a:moveTo>
                <a:lnTo>
                  <a:pt x="728567" y="101383"/>
                </a:lnTo>
                <a:lnTo>
                  <a:pt x="546425" y="101383"/>
                </a:lnTo>
                <a:lnTo>
                  <a:pt x="546425" y="232225"/>
                </a:lnTo>
                <a:lnTo>
                  <a:pt x="182142" y="232225"/>
                </a:lnTo>
                <a:lnTo>
                  <a:pt x="182142" y="101383"/>
                </a:lnTo>
                <a:lnTo>
                  <a:pt x="0" y="101383"/>
                </a:lnTo>
                <a:close/>
                <a:moveTo>
                  <a:pt x="-636504" y="4581749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2" name="Freeform 262"/>
          <p:cNvSpPr/>
          <p:nvPr/>
        </p:nvSpPr>
        <p:spPr>
          <a:xfrm rot="5400000" flipV="1">
            <a:off x="5466423" y="2028080"/>
            <a:ext cx="232226" cy="728568"/>
          </a:xfrm>
          <a:custGeom>
            <a:avLst/>
            <a:gdLst/>
            <a:ahLst/>
            <a:cxnLst/>
            <a:rect l="0" t="0" r="0" b="0"/>
            <a:pathLst>
              <a:path w="232226" h="728568">
                <a:moveTo>
                  <a:pt x="0" y="364284"/>
                </a:moveTo>
                <a:lnTo>
                  <a:pt x="101383" y="728568"/>
                </a:lnTo>
                <a:lnTo>
                  <a:pt x="101383" y="546426"/>
                </a:lnTo>
                <a:lnTo>
                  <a:pt x="232226" y="546426"/>
                </a:lnTo>
                <a:lnTo>
                  <a:pt x="232226" y="182142"/>
                </a:lnTo>
                <a:lnTo>
                  <a:pt x="101383" y="182142"/>
                </a:lnTo>
                <a:lnTo>
                  <a:pt x="101383" y="0"/>
                </a:lnTo>
                <a:close/>
                <a:moveTo>
                  <a:pt x="364284" y="72856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63" name="Picture 26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800" y="1104901"/>
            <a:ext cx="3332034" cy="4707158"/>
          </a:xfrm>
          <a:prstGeom prst="rect">
            <a:avLst/>
          </a:prstGeom>
          <a:noFill/>
        </p:spPr>
      </p:pic>
      <p:pic>
        <p:nvPicPr>
          <p:cNvPr id="264" name="Picture 264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1100" y="4711700"/>
            <a:ext cx="2590800" cy="596900"/>
          </a:xfrm>
          <a:prstGeom prst="rect">
            <a:avLst/>
          </a:prstGeom>
          <a:noFill/>
        </p:spPr>
      </p:pic>
      <p:pic>
        <p:nvPicPr>
          <p:cNvPr id="265" name="Picture 26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7890" y="5842000"/>
            <a:ext cx="1233924" cy="946944"/>
          </a:xfrm>
          <a:prstGeom prst="rect">
            <a:avLst/>
          </a:prstGeom>
          <a:noFill/>
        </p:spPr>
      </p:pic>
      <p:pic>
        <p:nvPicPr>
          <p:cNvPr id="266" name="Picture 26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7300" y="5029200"/>
            <a:ext cx="1257300" cy="1079500"/>
          </a:xfrm>
          <a:prstGeom prst="rect">
            <a:avLst/>
          </a:prstGeom>
          <a:noFill/>
        </p:spPr>
      </p:pic>
      <p:sp>
        <p:nvSpPr>
          <p:cNvPr id="267" name="Freeform 267"/>
          <p:cNvSpPr/>
          <p:nvPr/>
        </p:nvSpPr>
        <p:spPr>
          <a:xfrm flipV="1">
            <a:off x="3890834" y="5105400"/>
            <a:ext cx="1062166" cy="877888"/>
          </a:xfrm>
          <a:custGeom>
            <a:avLst/>
            <a:gdLst/>
            <a:ahLst/>
            <a:cxnLst/>
            <a:rect l="0" t="0" r="0" b="0"/>
            <a:pathLst>
              <a:path w="1062166" h="877888">
                <a:moveTo>
                  <a:pt x="0" y="877888"/>
                </a:moveTo>
                <a:lnTo>
                  <a:pt x="1062166" y="0"/>
                </a:lnTo>
              </a:path>
            </a:pathLst>
          </a:custGeom>
          <a:noFill/>
          <a:ln w="76200" cap="flat" cmpd="sng">
            <a:solidFill>
              <a:srgbClr val="5782BF">
                <a:alpha val="100000"/>
              </a:srgbClr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68" name="Picture 26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8700" y="4089400"/>
            <a:ext cx="1206500" cy="736600"/>
          </a:xfrm>
          <a:prstGeom prst="rect">
            <a:avLst/>
          </a:prstGeom>
          <a:noFill/>
        </p:spPr>
      </p:pic>
      <p:sp>
        <p:nvSpPr>
          <p:cNvPr id="269" name="Freeform 269"/>
          <p:cNvSpPr/>
          <p:nvPr/>
        </p:nvSpPr>
        <p:spPr>
          <a:xfrm flipV="1">
            <a:off x="3647409" y="4168955"/>
            <a:ext cx="1021516" cy="530046"/>
          </a:xfrm>
          <a:custGeom>
            <a:avLst/>
            <a:gdLst/>
            <a:ahLst/>
            <a:cxnLst/>
            <a:rect l="0" t="0" r="0" b="0"/>
            <a:pathLst>
              <a:path w="1021516" h="530046">
                <a:moveTo>
                  <a:pt x="0" y="530046"/>
                </a:moveTo>
                <a:lnTo>
                  <a:pt x="1021516" y="0"/>
                </a:lnTo>
              </a:path>
            </a:pathLst>
          </a:custGeom>
          <a:noFill/>
          <a:ln w="76200" cap="flat" cmpd="sng">
            <a:solidFill>
              <a:srgbClr val="5782BF">
                <a:alpha val="100000"/>
              </a:srgbClr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0" name="Picture 270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54400" y="3098800"/>
            <a:ext cx="1282700" cy="368300"/>
          </a:xfrm>
          <a:prstGeom prst="rect">
            <a:avLst/>
          </a:prstGeom>
          <a:noFill/>
        </p:spPr>
      </p:pic>
      <p:sp>
        <p:nvSpPr>
          <p:cNvPr id="271" name="Freeform 271"/>
          <p:cNvSpPr/>
          <p:nvPr/>
        </p:nvSpPr>
        <p:spPr>
          <a:xfrm>
            <a:off x="3524850" y="3175000"/>
            <a:ext cx="1115506" cy="168675"/>
          </a:xfrm>
          <a:custGeom>
            <a:avLst/>
            <a:gdLst/>
            <a:ahLst/>
            <a:cxnLst/>
            <a:rect l="0" t="0" r="0" b="0"/>
            <a:pathLst>
              <a:path w="1115506" h="168675">
                <a:moveTo>
                  <a:pt x="0" y="168675"/>
                </a:moveTo>
                <a:lnTo>
                  <a:pt x="1115506" y="0"/>
                </a:lnTo>
              </a:path>
            </a:pathLst>
          </a:custGeom>
          <a:noFill/>
          <a:ln w="76200" cap="flat" cmpd="sng">
            <a:solidFill>
              <a:srgbClr val="5782BF">
                <a:alpha val="100000"/>
              </a:srgbClr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2" name="Picture 272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1485900"/>
            <a:ext cx="1295400" cy="1092200"/>
          </a:xfrm>
          <a:prstGeom prst="rect">
            <a:avLst/>
          </a:prstGeom>
          <a:noFill/>
        </p:spPr>
      </p:pic>
      <p:sp>
        <p:nvSpPr>
          <p:cNvPr id="273" name="Freeform 273"/>
          <p:cNvSpPr/>
          <p:nvPr/>
        </p:nvSpPr>
        <p:spPr>
          <a:xfrm>
            <a:off x="3512150" y="1562101"/>
            <a:ext cx="1115506" cy="903687"/>
          </a:xfrm>
          <a:custGeom>
            <a:avLst/>
            <a:gdLst/>
            <a:ahLst/>
            <a:cxnLst/>
            <a:rect l="0" t="0" r="0" b="0"/>
            <a:pathLst>
              <a:path w="1115506" h="903687">
                <a:moveTo>
                  <a:pt x="0" y="903687"/>
                </a:moveTo>
                <a:lnTo>
                  <a:pt x="1115506" y="0"/>
                </a:lnTo>
              </a:path>
            </a:pathLst>
          </a:custGeom>
          <a:noFill/>
          <a:ln w="76200" cap="flat" cmpd="sng">
            <a:solidFill>
              <a:srgbClr val="5782BF">
                <a:alpha val="100000"/>
              </a:srgbClr>
            </a:solidFill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4" name="Rectangle 274"/>
          <p:cNvSpPr/>
          <p:nvPr/>
        </p:nvSpPr>
        <p:spPr>
          <a:xfrm>
            <a:off x="6333583" y="6023929"/>
            <a:ext cx="650900" cy="304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pixels</a:t>
            </a:r>
          </a:p>
        </p:txBody>
      </p:sp>
      <p:sp>
        <p:nvSpPr>
          <p:cNvPr id="275" name="Rectangle 275"/>
          <p:cNvSpPr/>
          <p:nvPr/>
        </p:nvSpPr>
        <p:spPr>
          <a:xfrm>
            <a:off x="6813008" y="4566603"/>
            <a:ext cx="692200" cy="304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edges</a:t>
            </a:r>
          </a:p>
        </p:txBody>
      </p:sp>
      <p:sp>
        <p:nvSpPr>
          <p:cNvPr id="276" name="Rectangle 276"/>
          <p:cNvSpPr/>
          <p:nvPr/>
        </p:nvSpPr>
        <p:spPr>
          <a:xfrm>
            <a:off x="6952708" y="2739391"/>
            <a:ext cx="1524812" cy="9143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object parts</a:t>
            </a:r>
          </a:p>
          <a:p>
            <a:pPr marL="0">
              <a:lnSpc>
                <a:spcPts val="2400"/>
              </a:lnSpc>
            </a:pPr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(combination </a:t>
            </a:r>
          </a:p>
          <a:p>
            <a:pPr marL="0">
              <a:lnSpc>
                <a:spcPts val="2400"/>
              </a:lnSpc>
            </a:pPr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of edges)</a:t>
            </a:r>
          </a:p>
        </p:txBody>
      </p:sp>
      <p:sp>
        <p:nvSpPr>
          <p:cNvPr id="277" name="Rectangle 277"/>
          <p:cNvSpPr/>
          <p:nvPr/>
        </p:nvSpPr>
        <p:spPr>
          <a:xfrm>
            <a:off x="6940008" y="1336041"/>
            <a:ext cx="1566926" cy="304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object models</a:t>
            </a:r>
          </a:p>
        </p:txBody>
      </p:sp>
      <p:sp>
        <p:nvSpPr>
          <p:cNvPr id="278" name="Rectangle 278"/>
          <p:cNvSpPr/>
          <p:nvPr/>
        </p:nvSpPr>
        <p:spPr>
          <a:xfrm>
            <a:off x="992599" y="-6766"/>
            <a:ext cx="7160742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21282" algn="l"/>
                <a:tab pos="2730296" algn="l"/>
                <a:tab pos="3680256" algn="l"/>
                <a:tab pos="4396358" algn="l"/>
                <a:tab pos="5549442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Deep	Beli</a:t>
            </a:r>
            <a:r>
              <a:rPr lang="en-US" sz="4400" b="0" i="0" spc="-38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f	N</a:t>
            </a:r>
            <a:r>
              <a:rPr lang="en-US" sz="4400" b="0" i="0" spc="-25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	on	</a:t>
            </a:r>
            <a:r>
              <a:rPr lang="en-US" sz="4400" b="0" i="0" spc="-108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ace	Ima</a:t>
            </a:r>
            <a:r>
              <a:rPr lang="en-US" sz="4400" b="0" i="0" spc="-34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reeform 281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2" name="Picture 25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375" y="3751263"/>
            <a:ext cx="1962280" cy="1358900"/>
          </a:xfrm>
          <a:prstGeom prst="rect">
            <a:avLst/>
          </a:prstGeom>
          <a:noFill/>
        </p:spPr>
      </p:pic>
      <p:pic>
        <p:nvPicPr>
          <p:cNvPr id="283" name="Picture 28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0325" y="3751263"/>
            <a:ext cx="1962280" cy="1358900"/>
          </a:xfrm>
          <a:prstGeom prst="rect">
            <a:avLst/>
          </a:prstGeom>
          <a:noFill/>
        </p:spPr>
      </p:pic>
      <p:pic>
        <p:nvPicPr>
          <p:cNvPr id="284" name="Picture 28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8375" y="3743325"/>
            <a:ext cx="1962280" cy="1357312"/>
          </a:xfrm>
          <a:prstGeom prst="rect">
            <a:avLst/>
          </a:prstGeom>
          <a:noFill/>
        </p:spPr>
      </p:pic>
      <p:pic>
        <p:nvPicPr>
          <p:cNvPr id="285" name="Picture 28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1500" y="3735388"/>
            <a:ext cx="1962280" cy="1357312"/>
          </a:xfrm>
          <a:prstGeom prst="rect">
            <a:avLst/>
          </a:prstGeom>
          <a:noFill/>
        </p:spPr>
      </p:pic>
      <p:sp>
        <p:nvSpPr>
          <p:cNvPr id="286" name="Freeform 286"/>
          <p:cNvSpPr/>
          <p:nvPr/>
        </p:nvSpPr>
        <p:spPr>
          <a:xfrm>
            <a:off x="419100" y="3505200"/>
            <a:ext cx="2011362" cy="338138"/>
          </a:xfrm>
          <a:custGeom>
            <a:avLst/>
            <a:gdLst/>
            <a:ahLst/>
            <a:cxnLst/>
            <a:rect l="0" t="0" r="0" b="0"/>
            <a:pathLst>
              <a:path w="2011362" h="338138">
                <a:moveTo>
                  <a:pt x="0" y="338138"/>
                </a:moveTo>
                <a:lnTo>
                  <a:pt x="2011362" y="338138"/>
                </a:lnTo>
                <a:lnTo>
                  <a:pt x="2011362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7" name="Freeform 287"/>
          <p:cNvSpPr/>
          <p:nvPr/>
        </p:nvSpPr>
        <p:spPr>
          <a:xfrm>
            <a:off x="2552700" y="3511550"/>
            <a:ext cx="2011362" cy="338138"/>
          </a:xfrm>
          <a:custGeom>
            <a:avLst/>
            <a:gdLst/>
            <a:ahLst/>
            <a:cxnLst/>
            <a:rect l="0" t="0" r="0" b="0"/>
            <a:pathLst>
              <a:path w="2011362" h="338138">
                <a:moveTo>
                  <a:pt x="0" y="338138"/>
                </a:moveTo>
                <a:lnTo>
                  <a:pt x="2011362" y="338138"/>
                </a:lnTo>
                <a:lnTo>
                  <a:pt x="2011362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8" name="Freeform 288"/>
          <p:cNvSpPr/>
          <p:nvPr/>
        </p:nvSpPr>
        <p:spPr>
          <a:xfrm>
            <a:off x="4648200" y="3511550"/>
            <a:ext cx="2212975" cy="338138"/>
          </a:xfrm>
          <a:custGeom>
            <a:avLst/>
            <a:gdLst/>
            <a:ahLst/>
            <a:cxnLst/>
            <a:rect l="0" t="0" r="0" b="0"/>
            <a:pathLst>
              <a:path w="2212975" h="338138">
                <a:moveTo>
                  <a:pt x="0" y="338138"/>
                </a:moveTo>
                <a:lnTo>
                  <a:pt x="2212975" y="338138"/>
                </a:lnTo>
                <a:lnTo>
                  <a:pt x="2212975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9" name="Freeform 289"/>
          <p:cNvSpPr/>
          <p:nvPr/>
        </p:nvSpPr>
        <p:spPr>
          <a:xfrm>
            <a:off x="6888164" y="3511550"/>
            <a:ext cx="2012950" cy="338138"/>
          </a:xfrm>
          <a:custGeom>
            <a:avLst/>
            <a:gdLst/>
            <a:ahLst/>
            <a:cxnLst/>
            <a:rect l="0" t="0" r="0" b="0"/>
            <a:pathLst>
              <a:path w="2012950" h="338138">
                <a:moveTo>
                  <a:pt x="0" y="338138"/>
                </a:moveTo>
                <a:lnTo>
                  <a:pt x="2012950" y="338138"/>
                </a:lnTo>
                <a:lnTo>
                  <a:pt x="2012950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0" name="Picture 25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375" y="1998683"/>
            <a:ext cx="1962280" cy="1438363"/>
          </a:xfrm>
          <a:prstGeom prst="rect">
            <a:avLst/>
          </a:prstGeom>
          <a:noFill/>
        </p:spPr>
      </p:pic>
      <p:pic>
        <p:nvPicPr>
          <p:cNvPr id="291" name="Picture 29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0325" y="2000271"/>
            <a:ext cx="1962280" cy="1438363"/>
          </a:xfrm>
          <a:prstGeom prst="rect">
            <a:avLst/>
          </a:prstGeom>
          <a:noFill/>
        </p:spPr>
      </p:pic>
      <p:pic>
        <p:nvPicPr>
          <p:cNvPr id="292" name="Picture 292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8375" y="1997096"/>
            <a:ext cx="1962280" cy="1438363"/>
          </a:xfrm>
          <a:prstGeom prst="rect">
            <a:avLst/>
          </a:prstGeom>
          <a:noFill/>
        </p:spPr>
      </p:pic>
      <p:pic>
        <p:nvPicPr>
          <p:cNvPr id="293" name="Picture 29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1500" y="1982808"/>
            <a:ext cx="1962280" cy="1438363"/>
          </a:xfrm>
          <a:prstGeom prst="rect">
            <a:avLst/>
          </a:prstGeom>
          <a:noFill/>
        </p:spPr>
      </p:pic>
      <p:sp>
        <p:nvSpPr>
          <p:cNvPr id="294" name="Freeform 294"/>
          <p:cNvSpPr/>
          <p:nvPr/>
        </p:nvSpPr>
        <p:spPr>
          <a:xfrm>
            <a:off x="419100" y="1790700"/>
            <a:ext cx="2011362" cy="338138"/>
          </a:xfrm>
          <a:custGeom>
            <a:avLst/>
            <a:gdLst/>
            <a:ahLst/>
            <a:cxnLst/>
            <a:rect l="0" t="0" r="0" b="0"/>
            <a:pathLst>
              <a:path w="2011362" h="338138">
                <a:moveTo>
                  <a:pt x="0" y="338138"/>
                </a:moveTo>
                <a:lnTo>
                  <a:pt x="2011362" y="338138"/>
                </a:lnTo>
                <a:lnTo>
                  <a:pt x="2011362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5" name="Freeform 295"/>
          <p:cNvSpPr/>
          <p:nvPr/>
        </p:nvSpPr>
        <p:spPr>
          <a:xfrm>
            <a:off x="2590800" y="1790700"/>
            <a:ext cx="2011362" cy="338138"/>
          </a:xfrm>
          <a:custGeom>
            <a:avLst/>
            <a:gdLst/>
            <a:ahLst/>
            <a:cxnLst/>
            <a:rect l="0" t="0" r="0" b="0"/>
            <a:pathLst>
              <a:path w="2011362" h="338138">
                <a:moveTo>
                  <a:pt x="0" y="338138"/>
                </a:moveTo>
                <a:lnTo>
                  <a:pt x="2011362" y="338138"/>
                </a:lnTo>
                <a:lnTo>
                  <a:pt x="2011362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6" name="Freeform 296"/>
          <p:cNvSpPr/>
          <p:nvPr/>
        </p:nvSpPr>
        <p:spPr>
          <a:xfrm>
            <a:off x="4724400" y="1790700"/>
            <a:ext cx="2011362" cy="338138"/>
          </a:xfrm>
          <a:custGeom>
            <a:avLst/>
            <a:gdLst/>
            <a:ahLst/>
            <a:cxnLst/>
            <a:rect l="0" t="0" r="0" b="0"/>
            <a:pathLst>
              <a:path w="2011362" h="338138">
                <a:moveTo>
                  <a:pt x="0" y="338138"/>
                </a:moveTo>
                <a:lnTo>
                  <a:pt x="2011362" y="338138"/>
                </a:lnTo>
                <a:lnTo>
                  <a:pt x="2011362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7" name="Freeform 297"/>
          <p:cNvSpPr/>
          <p:nvPr/>
        </p:nvSpPr>
        <p:spPr>
          <a:xfrm>
            <a:off x="6872289" y="1790700"/>
            <a:ext cx="2012950" cy="338138"/>
          </a:xfrm>
          <a:custGeom>
            <a:avLst/>
            <a:gdLst/>
            <a:ahLst/>
            <a:cxnLst/>
            <a:rect l="0" t="0" r="0" b="0"/>
            <a:pathLst>
              <a:path w="2012950" h="338138">
                <a:moveTo>
                  <a:pt x="0" y="338138"/>
                </a:moveTo>
                <a:lnTo>
                  <a:pt x="2012950" y="338138"/>
                </a:lnTo>
                <a:lnTo>
                  <a:pt x="2012950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8" name="Freeform 298"/>
          <p:cNvSpPr/>
          <p:nvPr/>
        </p:nvSpPr>
        <p:spPr>
          <a:xfrm>
            <a:off x="479425" y="1638300"/>
            <a:ext cx="2011362" cy="338138"/>
          </a:xfrm>
          <a:custGeom>
            <a:avLst/>
            <a:gdLst/>
            <a:ahLst/>
            <a:cxnLst/>
            <a:rect l="0" t="0" r="0" b="0"/>
            <a:pathLst>
              <a:path w="2011362" h="338138">
                <a:moveTo>
                  <a:pt x="0" y="338138"/>
                </a:moveTo>
                <a:lnTo>
                  <a:pt x="2011362" y="338138"/>
                </a:lnTo>
                <a:lnTo>
                  <a:pt x="2011362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9" name="Freeform 299"/>
          <p:cNvSpPr/>
          <p:nvPr/>
        </p:nvSpPr>
        <p:spPr>
          <a:xfrm>
            <a:off x="2566987" y="1644650"/>
            <a:ext cx="2011363" cy="338138"/>
          </a:xfrm>
          <a:custGeom>
            <a:avLst/>
            <a:gdLst/>
            <a:ahLst/>
            <a:cxnLst/>
            <a:rect l="0" t="0" r="0" b="0"/>
            <a:pathLst>
              <a:path w="2011363" h="338138">
                <a:moveTo>
                  <a:pt x="0" y="338138"/>
                </a:moveTo>
                <a:lnTo>
                  <a:pt x="2011363" y="338138"/>
                </a:lnTo>
                <a:lnTo>
                  <a:pt x="2011363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0" name="Freeform 300"/>
          <p:cNvSpPr/>
          <p:nvPr/>
        </p:nvSpPr>
        <p:spPr>
          <a:xfrm>
            <a:off x="4662487" y="1644650"/>
            <a:ext cx="2212975" cy="338138"/>
          </a:xfrm>
          <a:custGeom>
            <a:avLst/>
            <a:gdLst/>
            <a:ahLst/>
            <a:cxnLst/>
            <a:rect l="0" t="0" r="0" b="0"/>
            <a:pathLst>
              <a:path w="2212975" h="338138">
                <a:moveTo>
                  <a:pt x="0" y="338138"/>
                </a:moveTo>
                <a:lnTo>
                  <a:pt x="2212975" y="338138"/>
                </a:lnTo>
                <a:lnTo>
                  <a:pt x="2212975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1" name="Freeform 301"/>
          <p:cNvSpPr/>
          <p:nvPr/>
        </p:nvSpPr>
        <p:spPr>
          <a:xfrm>
            <a:off x="6902450" y="1644650"/>
            <a:ext cx="2012950" cy="338138"/>
          </a:xfrm>
          <a:custGeom>
            <a:avLst/>
            <a:gdLst/>
            <a:ahLst/>
            <a:cxnLst/>
            <a:rect l="0" t="0" r="0" b="0"/>
            <a:pathLst>
              <a:path w="2012950" h="338138">
                <a:moveTo>
                  <a:pt x="0" y="338138"/>
                </a:moveTo>
                <a:lnTo>
                  <a:pt x="2012950" y="338138"/>
                </a:lnTo>
                <a:lnTo>
                  <a:pt x="2012950" y="0"/>
                </a:lnTo>
                <a:lnTo>
                  <a:pt x="0" y="0"/>
                </a:lnTo>
                <a:lnTo>
                  <a:pt x="0" y="338138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2" name="Picture 25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8362" y="5500688"/>
            <a:ext cx="1151013" cy="747712"/>
          </a:xfrm>
          <a:prstGeom prst="rect">
            <a:avLst/>
          </a:prstGeom>
          <a:noFill/>
        </p:spPr>
      </p:pic>
      <p:pic>
        <p:nvPicPr>
          <p:cNvPr id="303" name="Picture 25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9900" y="5500688"/>
            <a:ext cx="1151014" cy="747712"/>
          </a:xfrm>
          <a:prstGeom prst="rect">
            <a:avLst/>
          </a:prstGeom>
          <a:noFill/>
        </p:spPr>
      </p:pic>
      <p:pic>
        <p:nvPicPr>
          <p:cNvPr id="304" name="Picture 25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5500688"/>
            <a:ext cx="1151014" cy="747712"/>
          </a:xfrm>
          <a:prstGeom prst="rect">
            <a:avLst/>
          </a:prstGeom>
          <a:noFill/>
        </p:spPr>
      </p:pic>
      <p:pic>
        <p:nvPicPr>
          <p:cNvPr id="305" name="Picture 25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53300" y="5524500"/>
            <a:ext cx="1151014" cy="747712"/>
          </a:xfrm>
          <a:prstGeom prst="rect">
            <a:avLst/>
          </a:prstGeom>
          <a:noFill/>
        </p:spPr>
      </p:pic>
      <p:sp>
        <p:nvSpPr>
          <p:cNvPr id="306" name="Freeform 306"/>
          <p:cNvSpPr/>
          <p:nvPr/>
        </p:nvSpPr>
        <p:spPr>
          <a:xfrm>
            <a:off x="1295400" y="3429000"/>
            <a:ext cx="274637" cy="365125"/>
          </a:xfrm>
          <a:custGeom>
            <a:avLst/>
            <a:gdLst/>
            <a:ahLst/>
            <a:cxnLst/>
            <a:rect l="0" t="0" r="0" b="0"/>
            <a:pathLst>
              <a:path w="274637" h="365125">
                <a:moveTo>
                  <a:pt x="137318" y="0"/>
                </a:moveTo>
                <a:lnTo>
                  <a:pt x="274637" y="119900"/>
                </a:lnTo>
                <a:lnTo>
                  <a:pt x="205977" y="119900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900"/>
                </a:lnTo>
                <a:lnTo>
                  <a:pt x="0" y="119900"/>
                </a:lnTo>
                <a:close/>
                <a:moveTo>
                  <a:pt x="2133600" y="3429000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7" name="Freeform 307"/>
          <p:cNvSpPr/>
          <p:nvPr/>
        </p:nvSpPr>
        <p:spPr>
          <a:xfrm rot="5400000" flipV="1">
            <a:off x="1250156" y="3474243"/>
            <a:ext cx="365125" cy="274638"/>
          </a:xfrm>
          <a:custGeom>
            <a:avLst/>
            <a:gdLst/>
            <a:ahLst/>
            <a:cxnLst/>
            <a:rect l="0" t="0" r="0" b="0"/>
            <a:pathLst>
              <a:path w="365125" h="274638">
                <a:moveTo>
                  <a:pt x="0" y="137318"/>
                </a:moveTo>
                <a:lnTo>
                  <a:pt x="119898" y="274638"/>
                </a:lnTo>
                <a:lnTo>
                  <a:pt x="119898" y="205978"/>
                </a:lnTo>
                <a:lnTo>
                  <a:pt x="365125" y="205978"/>
                </a:lnTo>
                <a:lnTo>
                  <a:pt x="365125" y="68659"/>
                </a:lnTo>
                <a:lnTo>
                  <a:pt x="119898" y="68659"/>
                </a:lnTo>
                <a:lnTo>
                  <a:pt x="119898" y="0"/>
                </a:lnTo>
                <a:close/>
                <a:moveTo>
                  <a:pt x="137319" y="27463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8" name="Freeform 308"/>
          <p:cNvSpPr/>
          <p:nvPr/>
        </p:nvSpPr>
        <p:spPr>
          <a:xfrm>
            <a:off x="1295400" y="5105400"/>
            <a:ext cx="274637" cy="365125"/>
          </a:xfrm>
          <a:custGeom>
            <a:avLst/>
            <a:gdLst/>
            <a:ahLst/>
            <a:cxnLst/>
            <a:rect l="0" t="0" r="0" b="0"/>
            <a:pathLst>
              <a:path w="274637" h="365125">
                <a:moveTo>
                  <a:pt x="137318" y="0"/>
                </a:moveTo>
                <a:lnTo>
                  <a:pt x="274637" y="119900"/>
                </a:lnTo>
                <a:lnTo>
                  <a:pt x="205977" y="119900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900"/>
                </a:lnTo>
                <a:lnTo>
                  <a:pt x="0" y="119900"/>
                </a:lnTo>
                <a:close/>
                <a:moveTo>
                  <a:pt x="457200" y="17526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9" name="Freeform 309"/>
          <p:cNvSpPr/>
          <p:nvPr/>
        </p:nvSpPr>
        <p:spPr>
          <a:xfrm rot="5400000" flipV="1">
            <a:off x="1250156" y="5150643"/>
            <a:ext cx="365125" cy="274638"/>
          </a:xfrm>
          <a:custGeom>
            <a:avLst/>
            <a:gdLst/>
            <a:ahLst/>
            <a:cxnLst/>
            <a:rect l="0" t="0" r="0" b="0"/>
            <a:pathLst>
              <a:path w="365125" h="274638">
                <a:moveTo>
                  <a:pt x="0" y="137318"/>
                </a:moveTo>
                <a:lnTo>
                  <a:pt x="119898" y="274638"/>
                </a:lnTo>
                <a:lnTo>
                  <a:pt x="119898" y="205978"/>
                </a:lnTo>
                <a:lnTo>
                  <a:pt x="365125" y="205978"/>
                </a:lnTo>
                <a:lnTo>
                  <a:pt x="365125" y="68659"/>
                </a:lnTo>
                <a:lnTo>
                  <a:pt x="119898" y="68659"/>
                </a:lnTo>
                <a:lnTo>
                  <a:pt x="119898" y="0"/>
                </a:lnTo>
                <a:close/>
                <a:moveTo>
                  <a:pt x="137319" y="27463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0" name="Freeform 310"/>
          <p:cNvSpPr/>
          <p:nvPr/>
        </p:nvSpPr>
        <p:spPr>
          <a:xfrm>
            <a:off x="3429000" y="3429000"/>
            <a:ext cx="274637" cy="365125"/>
          </a:xfrm>
          <a:custGeom>
            <a:avLst/>
            <a:gdLst/>
            <a:ahLst/>
            <a:cxnLst/>
            <a:rect l="0" t="0" r="0" b="0"/>
            <a:pathLst>
              <a:path w="274637" h="365125">
                <a:moveTo>
                  <a:pt x="137318" y="0"/>
                </a:moveTo>
                <a:lnTo>
                  <a:pt x="274637" y="119900"/>
                </a:lnTo>
                <a:lnTo>
                  <a:pt x="205977" y="119900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900"/>
                </a:lnTo>
                <a:lnTo>
                  <a:pt x="0" y="119900"/>
                </a:lnTo>
                <a:close/>
                <a:moveTo>
                  <a:pt x="0" y="3429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1" name="Freeform 311"/>
          <p:cNvSpPr/>
          <p:nvPr/>
        </p:nvSpPr>
        <p:spPr>
          <a:xfrm rot="5400000" flipV="1">
            <a:off x="3383756" y="3474243"/>
            <a:ext cx="365125" cy="274638"/>
          </a:xfrm>
          <a:custGeom>
            <a:avLst/>
            <a:gdLst/>
            <a:ahLst/>
            <a:cxnLst/>
            <a:rect l="0" t="0" r="0" b="0"/>
            <a:pathLst>
              <a:path w="365125" h="274638">
                <a:moveTo>
                  <a:pt x="0" y="137318"/>
                </a:moveTo>
                <a:lnTo>
                  <a:pt x="119898" y="274638"/>
                </a:lnTo>
                <a:lnTo>
                  <a:pt x="119898" y="205978"/>
                </a:lnTo>
                <a:lnTo>
                  <a:pt x="365125" y="205978"/>
                </a:lnTo>
                <a:lnTo>
                  <a:pt x="365125" y="68659"/>
                </a:lnTo>
                <a:lnTo>
                  <a:pt x="119898" y="68659"/>
                </a:lnTo>
                <a:lnTo>
                  <a:pt x="119898" y="0"/>
                </a:lnTo>
                <a:close/>
                <a:moveTo>
                  <a:pt x="137319" y="27463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2" name="Freeform 312"/>
          <p:cNvSpPr/>
          <p:nvPr/>
        </p:nvSpPr>
        <p:spPr>
          <a:xfrm>
            <a:off x="3429000" y="5121275"/>
            <a:ext cx="274637" cy="365125"/>
          </a:xfrm>
          <a:custGeom>
            <a:avLst/>
            <a:gdLst/>
            <a:ahLst/>
            <a:cxnLst/>
            <a:rect l="0" t="0" r="0" b="0"/>
            <a:pathLst>
              <a:path w="274637" h="365125">
                <a:moveTo>
                  <a:pt x="137318" y="0"/>
                </a:moveTo>
                <a:lnTo>
                  <a:pt x="274637" y="119900"/>
                </a:lnTo>
                <a:lnTo>
                  <a:pt x="205977" y="119900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900"/>
                </a:lnTo>
                <a:lnTo>
                  <a:pt x="0" y="119900"/>
                </a:lnTo>
                <a:close/>
                <a:moveTo>
                  <a:pt x="-1692275" y="1736725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3" name="Freeform 313"/>
          <p:cNvSpPr/>
          <p:nvPr/>
        </p:nvSpPr>
        <p:spPr>
          <a:xfrm rot="5400000" flipV="1">
            <a:off x="3383756" y="5166518"/>
            <a:ext cx="365125" cy="274638"/>
          </a:xfrm>
          <a:custGeom>
            <a:avLst/>
            <a:gdLst/>
            <a:ahLst/>
            <a:cxnLst/>
            <a:rect l="0" t="0" r="0" b="0"/>
            <a:pathLst>
              <a:path w="365125" h="274638">
                <a:moveTo>
                  <a:pt x="0" y="137318"/>
                </a:moveTo>
                <a:lnTo>
                  <a:pt x="119898" y="274638"/>
                </a:lnTo>
                <a:lnTo>
                  <a:pt x="119898" y="205978"/>
                </a:lnTo>
                <a:lnTo>
                  <a:pt x="365125" y="205978"/>
                </a:lnTo>
                <a:lnTo>
                  <a:pt x="365125" y="68659"/>
                </a:lnTo>
                <a:lnTo>
                  <a:pt x="119898" y="68659"/>
                </a:lnTo>
                <a:lnTo>
                  <a:pt x="119898" y="0"/>
                </a:lnTo>
                <a:close/>
                <a:moveTo>
                  <a:pt x="137319" y="27463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4" name="Freeform 314"/>
          <p:cNvSpPr/>
          <p:nvPr/>
        </p:nvSpPr>
        <p:spPr>
          <a:xfrm>
            <a:off x="5630861" y="5121275"/>
            <a:ext cx="274639" cy="365125"/>
          </a:xfrm>
          <a:custGeom>
            <a:avLst/>
            <a:gdLst/>
            <a:ahLst/>
            <a:cxnLst/>
            <a:rect l="0" t="0" r="0" b="0"/>
            <a:pathLst>
              <a:path w="274639" h="365125">
                <a:moveTo>
                  <a:pt x="137320" y="0"/>
                </a:moveTo>
                <a:lnTo>
                  <a:pt x="274639" y="119899"/>
                </a:lnTo>
                <a:lnTo>
                  <a:pt x="205978" y="119899"/>
                </a:lnTo>
                <a:lnTo>
                  <a:pt x="205978" y="365125"/>
                </a:lnTo>
                <a:lnTo>
                  <a:pt x="68660" y="365125"/>
                </a:lnTo>
                <a:lnTo>
                  <a:pt x="68660" y="119899"/>
                </a:lnTo>
                <a:lnTo>
                  <a:pt x="0" y="119899"/>
                </a:lnTo>
                <a:close/>
                <a:moveTo>
                  <a:pt x="-3894136" y="1736725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5" name="Freeform 315"/>
          <p:cNvSpPr/>
          <p:nvPr/>
        </p:nvSpPr>
        <p:spPr>
          <a:xfrm rot="5400000" flipV="1">
            <a:off x="5585619" y="5166518"/>
            <a:ext cx="365125" cy="274638"/>
          </a:xfrm>
          <a:custGeom>
            <a:avLst/>
            <a:gdLst/>
            <a:ahLst/>
            <a:cxnLst/>
            <a:rect l="0" t="0" r="0" b="0"/>
            <a:pathLst>
              <a:path w="365125" h="274638">
                <a:moveTo>
                  <a:pt x="0" y="137318"/>
                </a:moveTo>
                <a:lnTo>
                  <a:pt x="119898" y="274638"/>
                </a:lnTo>
                <a:lnTo>
                  <a:pt x="119898" y="205978"/>
                </a:lnTo>
                <a:lnTo>
                  <a:pt x="365125" y="205978"/>
                </a:lnTo>
                <a:lnTo>
                  <a:pt x="365125" y="68659"/>
                </a:lnTo>
                <a:lnTo>
                  <a:pt x="119898" y="68659"/>
                </a:lnTo>
                <a:lnTo>
                  <a:pt x="119898" y="0"/>
                </a:lnTo>
                <a:close/>
                <a:moveTo>
                  <a:pt x="137319" y="27463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6" name="Freeform 316"/>
          <p:cNvSpPr/>
          <p:nvPr/>
        </p:nvSpPr>
        <p:spPr>
          <a:xfrm>
            <a:off x="5638800" y="3429000"/>
            <a:ext cx="274637" cy="365125"/>
          </a:xfrm>
          <a:custGeom>
            <a:avLst/>
            <a:gdLst/>
            <a:ahLst/>
            <a:cxnLst/>
            <a:rect l="0" t="0" r="0" b="0"/>
            <a:pathLst>
              <a:path w="274637" h="365125">
                <a:moveTo>
                  <a:pt x="137318" y="0"/>
                </a:moveTo>
                <a:lnTo>
                  <a:pt x="274637" y="119900"/>
                </a:lnTo>
                <a:lnTo>
                  <a:pt x="205977" y="119900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900"/>
                </a:lnTo>
                <a:lnTo>
                  <a:pt x="0" y="119900"/>
                </a:lnTo>
                <a:close/>
                <a:moveTo>
                  <a:pt x="-2209800" y="3429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7" name="Freeform 317"/>
          <p:cNvSpPr/>
          <p:nvPr/>
        </p:nvSpPr>
        <p:spPr>
          <a:xfrm rot="5400000" flipV="1">
            <a:off x="5593556" y="3474243"/>
            <a:ext cx="365125" cy="274638"/>
          </a:xfrm>
          <a:custGeom>
            <a:avLst/>
            <a:gdLst/>
            <a:ahLst/>
            <a:cxnLst/>
            <a:rect l="0" t="0" r="0" b="0"/>
            <a:pathLst>
              <a:path w="365125" h="274638">
                <a:moveTo>
                  <a:pt x="0" y="137318"/>
                </a:moveTo>
                <a:lnTo>
                  <a:pt x="119898" y="274638"/>
                </a:lnTo>
                <a:lnTo>
                  <a:pt x="119898" y="205978"/>
                </a:lnTo>
                <a:lnTo>
                  <a:pt x="365125" y="205978"/>
                </a:lnTo>
                <a:lnTo>
                  <a:pt x="365125" y="68659"/>
                </a:lnTo>
                <a:lnTo>
                  <a:pt x="119898" y="68659"/>
                </a:lnTo>
                <a:lnTo>
                  <a:pt x="119898" y="0"/>
                </a:lnTo>
                <a:close/>
                <a:moveTo>
                  <a:pt x="137319" y="27463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8" name="Freeform 318"/>
          <p:cNvSpPr/>
          <p:nvPr/>
        </p:nvSpPr>
        <p:spPr>
          <a:xfrm>
            <a:off x="7734300" y="3429000"/>
            <a:ext cx="274637" cy="365125"/>
          </a:xfrm>
          <a:custGeom>
            <a:avLst/>
            <a:gdLst/>
            <a:ahLst/>
            <a:cxnLst/>
            <a:rect l="0" t="0" r="0" b="0"/>
            <a:pathLst>
              <a:path w="274637" h="365125">
                <a:moveTo>
                  <a:pt x="137318" y="0"/>
                </a:moveTo>
                <a:lnTo>
                  <a:pt x="274637" y="119900"/>
                </a:lnTo>
                <a:lnTo>
                  <a:pt x="205977" y="119900"/>
                </a:lnTo>
                <a:lnTo>
                  <a:pt x="205977" y="365125"/>
                </a:lnTo>
                <a:lnTo>
                  <a:pt x="68658" y="365125"/>
                </a:lnTo>
                <a:lnTo>
                  <a:pt x="68658" y="119900"/>
                </a:lnTo>
                <a:lnTo>
                  <a:pt x="0" y="119900"/>
                </a:lnTo>
                <a:close/>
                <a:moveTo>
                  <a:pt x="-4305300" y="3429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9" name="Freeform 319"/>
          <p:cNvSpPr/>
          <p:nvPr/>
        </p:nvSpPr>
        <p:spPr>
          <a:xfrm rot="5400000" flipV="1">
            <a:off x="7689056" y="3474243"/>
            <a:ext cx="365125" cy="274638"/>
          </a:xfrm>
          <a:custGeom>
            <a:avLst/>
            <a:gdLst/>
            <a:ahLst/>
            <a:cxnLst/>
            <a:rect l="0" t="0" r="0" b="0"/>
            <a:pathLst>
              <a:path w="365125" h="274638">
                <a:moveTo>
                  <a:pt x="0" y="137318"/>
                </a:moveTo>
                <a:lnTo>
                  <a:pt x="119898" y="274638"/>
                </a:lnTo>
                <a:lnTo>
                  <a:pt x="119898" y="205978"/>
                </a:lnTo>
                <a:lnTo>
                  <a:pt x="365125" y="205978"/>
                </a:lnTo>
                <a:lnTo>
                  <a:pt x="365125" y="68659"/>
                </a:lnTo>
                <a:lnTo>
                  <a:pt x="119898" y="68659"/>
                </a:lnTo>
                <a:lnTo>
                  <a:pt x="119898" y="0"/>
                </a:lnTo>
                <a:close/>
                <a:moveTo>
                  <a:pt x="137319" y="27463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0" name="Freeform 320"/>
          <p:cNvSpPr/>
          <p:nvPr/>
        </p:nvSpPr>
        <p:spPr>
          <a:xfrm>
            <a:off x="7764460" y="5121275"/>
            <a:ext cx="274640" cy="365125"/>
          </a:xfrm>
          <a:custGeom>
            <a:avLst/>
            <a:gdLst/>
            <a:ahLst/>
            <a:cxnLst/>
            <a:rect l="0" t="0" r="0" b="0"/>
            <a:pathLst>
              <a:path w="274640" h="365125">
                <a:moveTo>
                  <a:pt x="137321" y="0"/>
                </a:moveTo>
                <a:lnTo>
                  <a:pt x="274640" y="119899"/>
                </a:lnTo>
                <a:lnTo>
                  <a:pt x="205979" y="119899"/>
                </a:lnTo>
                <a:lnTo>
                  <a:pt x="205979" y="365125"/>
                </a:lnTo>
                <a:lnTo>
                  <a:pt x="68661" y="365125"/>
                </a:lnTo>
                <a:lnTo>
                  <a:pt x="68661" y="119899"/>
                </a:lnTo>
                <a:lnTo>
                  <a:pt x="0" y="119899"/>
                </a:lnTo>
                <a:close/>
                <a:moveTo>
                  <a:pt x="-6027735" y="1736725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1" name="Freeform 321"/>
          <p:cNvSpPr/>
          <p:nvPr/>
        </p:nvSpPr>
        <p:spPr>
          <a:xfrm rot="5400000" flipV="1">
            <a:off x="7719219" y="5166518"/>
            <a:ext cx="365125" cy="274638"/>
          </a:xfrm>
          <a:custGeom>
            <a:avLst/>
            <a:gdLst/>
            <a:ahLst/>
            <a:cxnLst/>
            <a:rect l="0" t="0" r="0" b="0"/>
            <a:pathLst>
              <a:path w="365125" h="274638">
                <a:moveTo>
                  <a:pt x="0" y="137318"/>
                </a:moveTo>
                <a:lnTo>
                  <a:pt x="119898" y="274638"/>
                </a:lnTo>
                <a:lnTo>
                  <a:pt x="119898" y="205978"/>
                </a:lnTo>
                <a:lnTo>
                  <a:pt x="365125" y="205978"/>
                </a:lnTo>
                <a:lnTo>
                  <a:pt x="365125" y="68659"/>
                </a:lnTo>
                <a:lnTo>
                  <a:pt x="119898" y="68659"/>
                </a:lnTo>
                <a:lnTo>
                  <a:pt x="119898" y="0"/>
                </a:lnTo>
                <a:close/>
                <a:moveTo>
                  <a:pt x="137319" y="27463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2" name="Rectangle 322"/>
          <p:cNvSpPr/>
          <p:nvPr/>
        </p:nvSpPr>
        <p:spPr>
          <a:xfrm>
            <a:off x="396240" y="1065419"/>
            <a:ext cx="6899696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34409" algn="l"/>
                <a:tab pos="1556674" algn="l"/>
                <a:tab pos="2572694" algn="l"/>
                <a:tab pos="3417234" algn="l"/>
                <a:tab pos="4118914" algn="l"/>
                <a:tab pos="4785542" algn="l"/>
                <a:tab pos="5630082" algn="l"/>
              </a:tabLst>
            </a:pPr>
            <a:r>
              <a:rPr lang="en-US" sz="2400" b="0" i="0" spc="0" baseline="0" dirty="0">
                <a:solidFill>
                  <a:srgbClr val="FFFFFF"/>
                </a:solidFill>
                <a:latin typeface="Calibri"/>
              </a:rPr>
              <a:t>E</a:t>
            </a:r>
            <a:r>
              <a:rPr lang="en-US" sz="2400" b="0" i="0" spc="-45" baseline="0" dirty="0">
                <a:solidFill>
                  <a:srgbClr val="FFFFFF"/>
                </a:solidFill>
                <a:latin typeface="Calibri"/>
              </a:rPr>
              <a:t>x</a:t>
            </a:r>
            <a:r>
              <a:rPr lang="en-US" sz="2400" b="0" i="0" spc="0" baseline="0" dirty="0">
                <a:solidFill>
                  <a:srgbClr val="FFFFFF"/>
                </a:solidFill>
                <a:latin typeface="Calibri"/>
              </a:rPr>
              <a:t>amples	of	learned	object	parts	f</a:t>
            </a:r>
            <a:r>
              <a:rPr lang="en-US" sz="2400" b="0" i="0" spc="-39" baseline="0" dirty="0">
                <a:solidFill>
                  <a:srgbClr val="FFFFFF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FFFFFF"/>
                </a:solidFill>
                <a:latin typeface="Calibri"/>
              </a:rPr>
              <a:t>om	object	</a:t>
            </a:r>
            <a:r>
              <a:rPr lang="en-US" sz="2400" b="0" i="0" spc="-22" baseline="0" dirty="0">
                <a:solidFill>
                  <a:srgbClr val="FFFFFF"/>
                </a:solidFill>
                <a:latin typeface="Calibri"/>
              </a:rPr>
              <a:t>ca</a:t>
            </a:r>
            <a:r>
              <a:rPr lang="en-US" sz="2400" b="0" i="0" spc="-29" baseline="0" dirty="0">
                <a:solidFill>
                  <a:srgbClr val="FFFFFF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FFFFFF"/>
                </a:solidFill>
                <a:latin typeface="Calibri"/>
              </a:rPr>
              <a:t>e</a:t>
            </a:r>
            <a:r>
              <a:rPr lang="en-US" sz="2400" b="0" i="0" spc="-20" baseline="0" dirty="0">
                <a:solidFill>
                  <a:srgbClr val="FFFFFF"/>
                </a:solidFill>
                <a:latin typeface="Calibri"/>
              </a:rPr>
              <a:t>g</a:t>
            </a:r>
            <a:r>
              <a:rPr lang="en-US" sz="2400" b="0" i="0" spc="0" baseline="0" dirty="0">
                <a:solidFill>
                  <a:srgbClr val="FFFFFF"/>
                </a:solidFill>
                <a:latin typeface="Calibri"/>
              </a:rPr>
              <a:t>ories</a:t>
            </a:r>
          </a:p>
        </p:txBody>
      </p:sp>
      <p:sp>
        <p:nvSpPr>
          <p:cNvPr id="323" name="Rectangle 323"/>
          <p:cNvSpPr/>
          <p:nvPr/>
        </p:nvSpPr>
        <p:spPr>
          <a:xfrm>
            <a:off x="1848167" y="-6766"/>
            <a:ext cx="5446529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083485" algn="l"/>
                <a:tab pos="2674937" algn="l"/>
                <a:tab pos="4300095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Learning	of	Object	</a:t>
            </a:r>
            <a:r>
              <a:rPr lang="en-US" sz="4400" b="0" i="0" spc="-93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arts</a:t>
            </a:r>
          </a:p>
        </p:txBody>
      </p:sp>
      <p:sp>
        <p:nvSpPr>
          <p:cNvPr id="324" name="Rectangle 324"/>
          <p:cNvSpPr/>
          <p:nvPr/>
        </p:nvSpPr>
        <p:spPr>
          <a:xfrm>
            <a:off x="1259141" y="1631453"/>
            <a:ext cx="6901839" cy="3040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137442" algn="l"/>
                <a:tab pos="4105148" algn="l"/>
                <a:tab pos="6397496" algn="l"/>
              </a:tabLst>
            </a:pPr>
            <a:r>
              <a:rPr lang="en-US" sz="1600" b="0" i="0" spc="-39" baseline="0" dirty="0">
                <a:solidFill>
                  <a:srgbClr val="FFFFFF"/>
                </a:solidFill>
                <a:latin typeface="Calibri"/>
              </a:rPr>
              <a:t>F</a:t>
            </a:r>
            <a:r>
              <a:rPr lang="en-US" sz="1600" b="0" i="0" spc="0" baseline="0" dirty="0">
                <a:solidFill>
                  <a:srgbClr val="FFFFFF"/>
                </a:solidFill>
                <a:latin typeface="Calibri"/>
              </a:rPr>
              <a:t>aces	</a:t>
            </a:r>
            <a:r>
              <a:rPr lang="en-US" sz="2424" b="0" i="0" spc="0" baseline="-3125" dirty="0">
                <a:solidFill>
                  <a:srgbClr val="FFFFFF"/>
                </a:solidFill>
                <a:latin typeface="Calibri"/>
              </a:rPr>
              <a:t>Ca</a:t>
            </a:r>
            <a:r>
              <a:rPr lang="en-US" sz="2424" b="0" i="0" spc="-24" baseline="-3125" dirty="0">
                <a:solidFill>
                  <a:srgbClr val="FFFFFF"/>
                </a:solidFill>
                <a:latin typeface="Calibri"/>
              </a:rPr>
              <a:t>r</a:t>
            </a:r>
            <a:r>
              <a:rPr lang="en-US" sz="2424" b="0" i="0" spc="0" baseline="-3125" dirty="0">
                <a:solidFill>
                  <a:srgbClr val="FFFFFF"/>
                </a:solidFill>
                <a:latin typeface="Calibri"/>
              </a:rPr>
              <a:t>s	Elepha</a:t>
            </a:r>
            <a:r>
              <a:rPr lang="en-US" sz="2424" b="0" i="0" spc="-18" baseline="-3125" dirty="0">
                <a:solidFill>
                  <a:srgbClr val="FFFFFF"/>
                </a:solidFill>
                <a:latin typeface="Calibri"/>
              </a:rPr>
              <a:t>n</a:t>
            </a:r>
            <a:r>
              <a:rPr lang="en-US" sz="2424" b="0" i="0" spc="0" baseline="-3125" dirty="0">
                <a:solidFill>
                  <a:srgbClr val="FFFFFF"/>
                </a:solidFill>
                <a:latin typeface="Calibri"/>
              </a:rPr>
              <a:t>ts	Chai</a:t>
            </a:r>
            <a:r>
              <a:rPr lang="en-US" sz="2424" b="0" i="0" spc="-24" baseline="-3125" dirty="0">
                <a:solidFill>
                  <a:srgbClr val="FFFFFF"/>
                </a:solidFill>
                <a:latin typeface="Calibri"/>
              </a:rPr>
              <a:t>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Freeform 327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28" name="Picture 25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8381" y="5753366"/>
            <a:ext cx="1442021" cy="936755"/>
          </a:xfrm>
          <a:prstGeom prst="rect">
            <a:avLst/>
          </a:prstGeom>
          <a:noFill/>
        </p:spPr>
      </p:pic>
      <p:pic>
        <p:nvPicPr>
          <p:cNvPr id="329" name="Picture 32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2223" y="824961"/>
            <a:ext cx="2888023" cy="1998808"/>
          </a:xfrm>
          <a:prstGeom prst="rect">
            <a:avLst/>
          </a:prstGeom>
          <a:noFill/>
        </p:spPr>
      </p:pic>
      <p:sp>
        <p:nvSpPr>
          <p:cNvPr id="330" name="Freeform 330"/>
          <p:cNvSpPr/>
          <p:nvPr/>
        </p:nvSpPr>
        <p:spPr>
          <a:xfrm>
            <a:off x="1284489" y="538565"/>
            <a:ext cx="3074786" cy="424150"/>
          </a:xfrm>
          <a:custGeom>
            <a:avLst/>
            <a:gdLst/>
            <a:ahLst/>
            <a:cxnLst/>
            <a:rect l="0" t="0" r="0" b="0"/>
            <a:pathLst>
              <a:path w="3074786" h="424150">
                <a:moveTo>
                  <a:pt x="0" y="424150"/>
                </a:moveTo>
                <a:lnTo>
                  <a:pt x="3074786" y="424150"/>
                </a:lnTo>
                <a:lnTo>
                  <a:pt x="3074786" y="0"/>
                </a:lnTo>
                <a:lnTo>
                  <a:pt x="0" y="0"/>
                </a:lnTo>
                <a:lnTo>
                  <a:pt x="0" y="42415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31" name="Picture 33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4601" y="3253394"/>
            <a:ext cx="2999407" cy="2000934"/>
          </a:xfrm>
          <a:prstGeom prst="rect">
            <a:avLst/>
          </a:prstGeom>
          <a:noFill/>
        </p:spPr>
      </p:pic>
      <p:sp>
        <p:nvSpPr>
          <p:cNvPr id="332" name="Freeform 332"/>
          <p:cNvSpPr/>
          <p:nvPr/>
        </p:nvSpPr>
        <p:spPr>
          <a:xfrm>
            <a:off x="1216869" y="2966968"/>
            <a:ext cx="3074785" cy="424150"/>
          </a:xfrm>
          <a:custGeom>
            <a:avLst/>
            <a:gdLst/>
            <a:ahLst/>
            <a:cxnLst/>
            <a:rect l="0" t="0" r="0" b="0"/>
            <a:pathLst>
              <a:path w="3074785" h="424150">
                <a:moveTo>
                  <a:pt x="0" y="424150"/>
                </a:moveTo>
                <a:lnTo>
                  <a:pt x="3074785" y="424150"/>
                </a:lnTo>
                <a:lnTo>
                  <a:pt x="3074785" y="0"/>
                </a:lnTo>
                <a:lnTo>
                  <a:pt x="0" y="0"/>
                </a:lnTo>
                <a:lnTo>
                  <a:pt x="0" y="42415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3" name="Freeform 333"/>
          <p:cNvSpPr/>
          <p:nvPr/>
        </p:nvSpPr>
        <p:spPr>
          <a:xfrm>
            <a:off x="2553384" y="5258140"/>
            <a:ext cx="344075" cy="457439"/>
          </a:xfrm>
          <a:custGeom>
            <a:avLst/>
            <a:gdLst/>
            <a:ahLst/>
            <a:cxnLst/>
            <a:rect l="0" t="0" r="0" b="0"/>
            <a:pathLst>
              <a:path w="344075" h="457439">
                <a:moveTo>
                  <a:pt x="172038" y="0"/>
                </a:moveTo>
                <a:lnTo>
                  <a:pt x="344075" y="150213"/>
                </a:lnTo>
                <a:lnTo>
                  <a:pt x="258056" y="150213"/>
                </a:lnTo>
                <a:lnTo>
                  <a:pt x="258056" y="457439"/>
                </a:lnTo>
                <a:lnTo>
                  <a:pt x="86020" y="457439"/>
                </a:lnTo>
                <a:lnTo>
                  <a:pt x="86020" y="150213"/>
                </a:lnTo>
                <a:lnTo>
                  <a:pt x="0" y="150213"/>
                </a:lnTo>
                <a:close/>
                <a:moveTo>
                  <a:pt x="-953524" y="1599860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4" name="Freeform 334"/>
          <p:cNvSpPr/>
          <p:nvPr/>
        </p:nvSpPr>
        <p:spPr>
          <a:xfrm rot="5400000" flipV="1">
            <a:off x="2496703" y="5314822"/>
            <a:ext cx="457439" cy="344074"/>
          </a:xfrm>
          <a:custGeom>
            <a:avLst/>
            <a:gdLst/>
            <a:ahLst/>
            <a:cxnLst/>
            <a:rect l="0" t="0" r="0" b="0"/>
            <a:pathLst>
              <a:path w="457439" h="344074">
                <a:moveTo>
                  <a:pt x="0" y="172037"/>
                </a:moveTo>
                <a:lnTo>
                  <a:pt x="150212" y="344074"/>
                </a:lnTo>
                <a:lnTo>
                  <a:pt x="150212" y="258056"/>
                </a:lnTo>
                <a:lnTo>
                  <a:pt x="457439" y="258056"/>
                </a:lnTo>
                <a:lnTo>
                  <a:pt x="457439" y="86018"/>
                </a:lnTo>
                <a:lnTo>
                  <a:pt x="150212" y="86018"/>
                </a:lnTo>
                <a:lnTo>
                  <a:pt x="150212" y="0"/>
                </a:lnTo>
                <a:close/>
                <a:moveTo>
                  <a:pt x="172037" y="344074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5" name="Freeform 335"/>
          <p:cNvSpPr/>
          <p:nvPr/>
        </p:nvSpPr>
        <p:spPr>
          <a:xfrm>
            <a:off x="2573273" y="2843658"/>
            <a:ext cx="344075" cy="457439"/>
          </a:xfrm>
          <a:custGeom>
            <a:avLst/>
            <a:gdLst/>
            <a:ahLst/>
            <a:cxnLst/>
            <a:rect l="0" t="0" r="0" b="0"/>
            <a:pathLst>
              <a:path w="344075" h="457439">
                <a:moveTo>
                  <a:pt x="172037" y="0"/>
                </a:moveTo>
                <a:lnTo>
                  <a:pt x="344075" y="150212"/>
                </a:lnTo>
                <a:lnTo>
                  <a:pt x="258057" y="150212"/>
                </a:lnTo>
                <a:lnTo>
                  <a:pt x="258057" y="457439"/>
                </a:lnTo>
                <a:lnTo>
                  <a:pt x="86019" y="457439"/>
                </a:lnTo>
                <a:lnTo>
                  <a:pt x="86019" y="150212"/>
                </a:lnTo>
                <a:lnTo>
                  <a:pt x="0" y="150212"/>
                </a:lnTo>
                <a:close/>
                <a:moveTo>
                  <a:pt x="1441069" y="4014342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6" name="Freeform 336"/>
          <p:cNvSpPr/>
          <p:nvPr/>
        </p:nvSpPr>
        <p:spPr>
          <a:xfrm rot="5400000" flipV="1">
            <a:off x="2516592" y="2900340"/>
            <a:ext cx="457439" cy="344074"/>
          </a:xfrm>
          <a:custGeom>
            <a:avLst/>
            <a:gdLst/>
            <a:ahLst/>
            <a:cxnLst/>
            <a:rect l="0" t="0" r="0" b="0"/>
            <a:pathLst>
              <a:path w="457439" h="344074">
                <a:moveTo>
                  <a:pt x="0" y="172037"/>
                </a:moveTo>
                <a:lnTo>
                  <a:pt x="150212" y="344074"/>
                </a:lnTo>
                <a:lnTo>
                  <a:pt x="150212" y="258056"/>
                </a:lnTo>
                <a:lnTo>
                  <a:pt x="457439" y="258056"/>
                </a:lnTo>
                <a:lnTo>
                  <a:pt x="457439" y="86018"/>
                </a:lnTo>
                <a:lnTo>
                  <a:pt x="150212" y="86018"/>
                </a:lnTo>
                <a:lnTo>
                  <a:pt x="150212" y="0"/>
                </a:lnTo>
                <a:close/>
                <a:moveTo>
                  <a:pt x="172037" y="344074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7" name="Rectangle 337"/>
          <p:cNvSpPr/>
          <p:nvPr/>
        </p:nvSpPr>
        <p:spPr>
          <a:xfrm>
            <a:off x="1370711" y="-6766"/>
            <a:ext cx="6402235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26965" algn="l"/>
                <a:tab pos="2641790" algn="l"/>
                <a:tab pos="4685266" algn="l"/>
              </a:tabLst>
            </a:pPr>
            <a:r>
              <a:rPr lang="en-US" sz="4400" b="0" i="0" spc="-26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-8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aining	on	Multiple	Objects</a:t>
            </a:r>
          </a:p>
        </p:txBody>
      </p:sp>
      <p:sp>
        <p:nvSpPr>
          <p:cNvPr id="338" name="Rectangle 338"/>
          <p:cNvSpPr/>
          <p:nvPr/>
        </p:nvSpPr>
        <p:spPr>
          <a:xfrm>
            <a:off x="4498340" y="2228261"/>
            <a:ext cx="4029455" cy="8148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87826" algn="l"/>
                <a:tab pos="1376751" algn="l"/>
                <a:tab pos="1599011" algn="l"/>
                <a:tab pos="2521366" algn="l"/>
                <a:tab pos="3250387" algn="l"/>
              </a:tabLst>
            </a:pPr>
            <a:r>
              <a:rPr lang="en-US" sz="2400" b="0" i="0" spc="-14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-4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ained	on	4	classes	(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-4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s,	</a:t>
            </a:r>
            <a:r>
              <a:rPr lang="en-US" sz="2400" b="0" i="0" spc="-41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aces,</a:t>
            </a:r>
          </a:p>
          <a:p>
            <a:pPr marL="0">
              <a:lnSpc>
                <a:spcPts val="2900"/>
              </a:lnSpc>
              <a:tabLst>
                <a:tab pos="1543232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mo</a:t>
            </a:r>
            <a:r>
              <a:rPr lang="en-US" sz="24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orbi</a:t>
            </a:r>
            <a:r>
              <a:rPr lang="en-US" sz="2400" b="0" i="0" spc="-82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es,	airplanes).</a:t>
            </a:r>
          </a:p>
        </p:txBody>
      </p:sp>
      <p:sp>
        <p:nvSpPr>
          <p:cNvPr id="339" name="Rectangle 339"/>
          <p:cNvSpPr/>
          <p:nvPr/>
        </p:nvSpPr>
        <p:spPr>
          <a:xfrm>
            <a:off x="4498340" y="3041061"/>
            <a:ext cx="3759944" cy="16149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67526" algn="l"/>
                <a:tab pos="1720382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Se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ond	l</a:t>
            </a:r>
            <a:r>
              <a:rPr lang="en-US" sz="2400" b="0" i="0" spc="-4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-29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er:	Sha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ed</a:t>
            </a:r>
            <a:r>
              <a:rPr lang="en-US" sz="2400" b="0" i="0" spc="-16" baseline="0" dirty="0">
                <a:solidFill>
                  <a:srgbClr val="000000"/>
                </a:solidFill>
                <a:latin typeface="Calibri"/>
              </a:rPr>
              <a:t>-</a:t>
            </a:r>
            <a:r>
              <a:rPr lang="en-US" sz="2400" b="0" i="0" spc="-5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-21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tu</a:t>
            </a:r>
            <a:r>
              <a:rPr lang="en-US" sz="2400" b="0" i="0" spc="-3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es</a:t>
            </a:r>
          </a:p>
          <a:p>
            <a:pPr marL="0">
              <a:lnSpc>
                <a:spcPts val="2899"/>
              </a:lnSpc>
              <a:tabLst>
                <a:tab pos="535167" algn="l"/>
                <a:tab pos="2386210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and	objec</a:t>
            </a:r>
            <a:r>
              <a:rPr lang="en-US" sz="2400" b="0" i="0" spc="-7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-specific	</a:t>
            </a:r>
            <a:r>
              <a:rPr lang="en-US" sz="2400" b="0" i="0" spc="-52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-21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tu</a:t>
            </a:r>
            <a:r>
              <a:rPr lang="en-US" sz="24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es.</a:t>
            </a:r>
          </a:p>
          <a:p>
            <a:pPr marL="0">
              <a:lnSpc>
                <a:spcPts val="3500"/>
              </a:lnSpc>
              <a:tabLst>
                <a:tab pos="710427" algn="l"/>
                <a:tab pos="1463283" algn="l"/>
                <a:tab pos="2207056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Thi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d	l</a:t>
            </a:r>
            <a:r>
              <a:rPr lang="en-US" sz="2400" b="0" i="0" spc="-4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-29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er:	Mo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	specific</a:t>
            </a:r>
          </a:p>
          <a:p>
            <a:pPr marL="0">
              <a:lnSpc>
                <a:spcPts val="2800"/>
              </a:lnSpc>
            </a:pPr>
            <a:r>
              <a:rPr lang="en-US" sz="2400" b="0" i="0" spc="-5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-21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tu</a:t>
            </a:r>
            <a:r>
              <a:rPr lang="en-US" sz="2400" b="0" i="0" spc="-3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reeform 342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3" name="Picture 34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12901"/>
            <a:ext cx="9144000" cy="3616464"/>
          </a:xfrm>
          <a:prstGeom prst="rect">
            <a:avLst/>
          </a:prstGeom>
          <a:noFill/>
        </p:spPr>
      </p:pic>
      <p:sp>
        <p:nvSpPr>
          <p:cNvPr id="344" name="Rectangle 344"/>
          <p:cNvSpPr/>
          <p:nvPr/>
        </p:nvSpPr>
        <p:spPr>
          <a:xfrm>
            <a:off x="802481" y="-6766"/>
            <a:ext cx="7536647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469755" algn="l"/>
                <a:tab pos="3485235" algn="l"/>
                <a:tab pos="4261297" algn="l"/>
                <a:tab pos="5581741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Scene	Labeling	via	Deep	Learning</a:t>
            </a:r>
          </a:p>
        </p:txBody>
      </p:sp>
      <p:sp>
        <p:nvSpPr>
          <p:cNvPr id="345" name="Rectangle 345"/>
          <p:cNvSpPr/>
          <p:nvPr/>
        </p:nvSpPr>
        <p:spPr>
          <a:xfrm>
            <a:off x="218307" y="6249269"/>
            <a:ext cx="830034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066672" algn="l"/>
                <a:tab pos="1338158" algn="l"/>
                <a:tab pos="1862040" algn="l"/>
                <a:tab pos="2435095" algn="l"/>
                <a:tab pos="2972434" algn="l"/>
                <a:tab pos="8220208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[</a:t>
            </a:r>
            <a:r>
              <a:rPr lang="en-US" sz="1800" b="0" i="0" spc="-49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abe</a:t>
            </a:r>
            <a:r>
              <a:rPr lang="en-US" sz="1800" b="0" i="0" spc="40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et	al.	ICML	2012,	</a:t>
            </a:r>
            <a:r>
              <a:rPr lang="en-US" sz="1800" b="0" i="0" spc="-138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AMI	2013]	</a:t>
            </a:r>
            <a:endParaRPr lang="en-US" sz="1818" b="0" i="0" spc="0" baseline="-42291" dirty="0">
              <a:solidFill>
                <a:srgbClr val="898989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reeform 346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7" name="Picture 34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500" y="2057400"/>
            <a:ext cx="7275512" cy="3429000"/>
          </a:xfrm>
          <a:prstGeom prst="rect">
            <a:avLst/>
          </a:prstGeom>
          <a:noFill/>
        </p:spPr>
      </p:pic>
      <p:sp>
        <p:nvSpPr>
          <p:cNvPr id="348" name="Rectangle 348"/>
          <p:cNvSpPr/>
          <p:nvPr/>
        </p:nvSpPr>
        <p:spPr>
          <a:xfrm>
            <a:off x="250063" y="2355353"/>
            <a:ext cx="1063751" cy="2977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84022" algn="l"/>
              </a:tabLst>
            </a:pP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Input	ima</a:t>
            </a:r>
            <a:r>
              <a:rPr lang="en-US" sz="1600" b="0" i="0" spc="-17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es</a:t>
            </a:r>
          </a:p>
        </p:txBody>
      </p:sp>
      <p:sp>
        <p:nvSpPr>
          <p:cNvPr id="349" name="Rectangle 349"/>
          <p:cNvSpPr/>
          <p:nvPr/>
        </p:nvSpPr>
        <p:spPr>
          <a:xfrm>
            <a:off x="243840" y="3269753"/>
            <a:ext cx="1177909" cy="10860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31967" algn="l"/>
              </a:tabLst>
            </a:pP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Samples	f</a:t>
            </a:r>
            <a:r>
              <a:rPr lang="en-US" sz="1600" b="0" i="0" spc="-2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om</a:t>
            </a:r>
          </a:p>
          <a:p>
            <a:pPr marL="0">
              <a:lnSpc>
                <a:spcPts val="1900"/>
              </a:lnSpc>
            </a:pPr>
            <a:r>
              <a:rPr lang="en-US" sz="1600" b="0" i="0" spc="-4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eed</a:t>
            </a:r>
            <a:r>
              <a:rPr lang="en-US" sz="1600" b="0" i="0" spc="-3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1600" b="0" i="0" spc="-12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600" b="0" i="0" spc="-1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d</a:t>
            </a:r>
          </a:p>
          <a:p>
            <a:pPr marL="0">
              <a:lnSpc>
                <a:spcPts val="1900"/>
              </a:lnSpc>
            </a:pP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I</a:t>
            </a:r>
            <a:r>
              <a:rPr lang="en-US" sz="1600" b="0" i="0" spc="-12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600" b="0" i="0" spc="-39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600" b="0" i="0" spc="-1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ence</a:t>
            </a:r>
          </a:p>
          <a:p>
            <a:pPr marL="0">
              <a:lnSpc>
                <a:spcPts val="2407"/>
              </a:lnSpc>
            </a:pP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600" b="0" i="0" spc="-15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600" b="0" i="0" spc="-1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600" b="0" i="0" spc="-2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ol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350" name="Rectangle 350"/>
          <p:cNvSpPr/>
          <p:nvPr/>
        </p:nvSpPr>
        <p:spPr>
          <a:xfrm>
            <a:off x="281940" y="4488953"/>
            <a:ext cx="1177909" cy="7803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31967" algn="l"/>
              </a:tabLst>
            </a:pP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Samples	f</a:t>
            </a:r>
            <a:r>
              <a:rPr lang="en-US" sz="1600" b="0" i="0" spc="-2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om</a:t>
            </a:r>
          </a:p>
          <a:p>
            <a:pPr marL="0">
              <a:lnSpc>
                <a:spcPts val="1900"/>
              </a:lnSpc>
              <a:tabLst>
                <a:tab pos="338226" algn="l"/>
              </a:tabLst>
            </a:pP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Full	po</a:t>
            </a:r>
            <a:r>
              <a:rPr lang="en-US" sz="1600" b="0" i="0" spc="-1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600" b="0" i="0" spc="-1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erior</a:t>
            </a:r>
          </a:p>
          <a:p>
            <a:pPr marL="0">
              <a:lnSpc>
                <a:spcPts val="1900"/>
              </a:lnSpc>
            </a:pP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i</a:t>
            </a:r>
            <a:r>
              <a:rPr lang="en-US" sz="1600" b="0" i="0" spc="-1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600" b="0" i="0" spc="-4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600" b="0" i="0" spc="-1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ence</a:t>
            </a:r>
          </a:p>
        </p:txBody>
      </p:sp>
      <p:sp>
        <p:nvSpPr>
          <p:cNvPr id="351" name="Rectangle 351"/>
          <p:cNvSpPr/>
          <p:nvPr/>
        </p:nvSpPr>
        <p:spPr>
          <a:xfrm>
            <a:off x="335279" y="-6766"/>
            <a:ext cx="8473307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267051" algn="l"/>
                <a:tab pos="3491941" algn="l"/>
                <a:tab pos="4812944" algn="l"/>
                <a:tab pos="6781820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I</a:t>
            </a:r>
            <a:r>
              <a:rPr lang="en-US" sz="4400" b="0" i="0" spc="-1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-111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400" b="0" i="0" spc="-54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ence	f</a:t>
            </a:r>
            <a:r>
              <a:rPr lang="en-US" sz="4400" b="0" i="0" spc="-6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om	Deep	Learned	Models</a:t>
            </a:r>
          </a:p>
        </p:txBody>
      </p:sp>
      <p:sp>
        <p:nvSpPr>
          <p:cNvPr id="352" name="Rectangle 352"/>
          <p:cNvSpPr/>
          <p:nvPr/>
        </p:nvSpPr>
        <p:spPr>
          <a:xfrm>
            <a:off x="358140" y="935686"/>
            <a:ext cx="6968299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05483" algn="l"/>
                <a:tab pos="2206625" algn="l"/>
                <a:tab pos="3108375" algn="l"/>
                <a:tab pos="3664711" algn="l"/>
                <a:tab pos="4252035" algn="l"/>
                <a:tab pos="4555744" algn="l"/>
                <a:tab pos="5305094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Gene</a:t>
            </a:r>
            <a:r>
              <a:rPr lang="en-US" sz="20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ting	po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-1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erior	samples	f</a:t>
            </a:r>
            <a:r>
              <a:rPr lang="en-US" sz="2000" b="0" i="0" spc="-3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om	</a:t>
            </a:r>
            <a:r>
              <a:rPr lang="en-US" sz="2000" b="0" i="0" spc="-36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aces	by	</a:t>
            </a:r>
            <a:r>
              <a:rPr lang="en-US" sz="2000" b="0" i="0" spc="0" baseline="0" dirty="0">
                <a:solidFill>
                  <a:srgbClr val="000000"/>
                </a:solidFill>
                <a:latin typeface="MS PGothic"/>
              </a:rPr>
              <a:t>“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filling	in</a:t>
            </a:r>
            <a:r>
              <a:rPr lang="en-US" sz="2000" b="0" i="0" spc="450" baseline="0" dirty="0">
                <a:solidFill>
                  <a:srgbClr val="000000"/>
                </a:solidFill>
                <a:latin typeface="MS PGothic"/>
              </a:rPr>
              <a:t>”</a:t>
            </a:r>
            <a:r>
              <a:rPr lang="en-US" sz="2000" b="0" i="0" spc="-26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xperime</a:t>
            </a:r>
            <a:r>
              <a:rPr lang="en-US" sz="2000" b="0" i="0" spc="-1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ts</a:t>
            </a:r>
          </a:p>
        </p:txBody>
      </p:sp>
      <p:sp>
        <p:nvSpPr>
          <p:cNvPr id="353" name="Rectangle 353"/>
          <p:cNvSpPr/>
          <p:nvPr/>
        </p:nvSpPr>
        <p:spPr>
          <a:xfrm>
            <a:off x="358140" y="1240486"/>
            <a:ext cx="7853680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67410" algn="l"/>
                <a:tab pos="784910" algn="l"/>
                <a:tab pos="1231011" algn="l"/>
                <a:tab pos="2329433" algn="l"/>
                <a:tab pos="3042183" algn="l"/>
                <a:tab pos="3099333" algn="l"/>
                <a:tab pos="4080408" algn="l"/>
                <a:tab pos="5250941" algn="l"/>
                <a:tab pos="5697042" algn="l"/>
                <a:tab pos="6762369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(c</a:t>
            </a:r>
            <a:r>
              <a:rPr lang="en-US" sz="2000" b="0" i="0" spc="-13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.	Lee	and	Mum</a:t>
            </a:r>
            <a:r>
              <a:rPr lang="en-US" sz="2000" b="0" i="0" spc="-38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000" b="0" i="0" spc="-2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d,	2003).		Combine	bo</a:t>
            </a:r>
            <a:r>
              <a:rPr lang="en-US" sz="2000" b="0" i="0" spc="-2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om-up	and	</a:t>
            </a:r>
            <a:r>
              <a:rPr lang="en-US" sz="2000" b="0" i="0" spc="-1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op-down	in</a:t>
            </a:r>
            <a:r>
              <a:rPr lang="en-US" sz="2000" b="0" i="0" spc="-46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000" b="0" i="0" spc="-2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ence.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108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" name="Rectangle 109"/>
          <p:cNvSpPr/>
          <p:nvPr/>
        </p:nvSpPr>
        <p:spPr>
          <a:xfrm>
            <a:off x="1491583" y="-6766"/>
            <a:ext cx="6159540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67942" algn="l"/>
                <a:tab pos="1842698" algn="l"/>
                <a:tab pos="3945798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Wh</a:t>
            </a:r>
            <a:r>
              <a:rPr lang="en-US" sz="4400" b="0" i="0" spc="-35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	is	Machine	Learning?</a:t>
            </a:r>
          </a:p>
        </p:txBody>
      </p:sp>
      <p:sp>
        <p:nvSpPr>
          <p:cNvPr id="110" name="Rectangle 110"/>
          <p:cNvSpPr/>
          <p:nvPr/>
        </p:nvSpPr>
        <p:spPr>
          <a:xfrm>
            <a:off x="548638" y="1075868"/>
            <a:ext cx="8199005" cy="558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576387" algn="l"/>
                <a:tab pos="1898675" algn="l"/>
                <a:tab pos="2533192" algn="l"/>
                <a:tab pos="3795521" algn="l"/>
                <a:tab pos="4252798" algn="l"/>
                <a:tab pos="5259285" algn="l"/>
                <a:tab pos="5527585" algn="l"/>
                <a:tab pos="6687236" algn="l"/>
              </a:tabLst>
            </a:pP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“Learning	is	a</a:t>
            </a:r>
            <a:r>
              <a:rPr lang="en-US" sz="3000" b="0" i="0" spc="-54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y	p</a:t>
            </a:r>
            <a:r>
              <a:rPr lang="en-US" sz="3000" b="0" i="0" spc="-4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ocess	</a:t>
            </a:r>
            <a:r>
              <a:rPr lang="en-US" sz="3000" b="0" i="0" spc="-12" baseline="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y	which	a	</a:t>
            </a:r>
            <a:r>
              <a:rPr lang="en-US" sz="3000" b="0" i="0" spc="-52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000" b="0" i="0" spc="-24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3000" b="0" i="0" spc="-31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000" b="0" i="0" spc="-3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em	imp</a:t>
            </a:r>
            <a:r>
              <a:rPr lang="en-US" sz="30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3000" b="0" i="0" spc="-33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es</a:t>
            </a:r>
          </a:p>
        </p:txBody>
      </p:sp>
      <p:sp>
        <p:nvSpPr>
          <p:cNvPr id="111" name="Rectangle 111"/>
          <p:cNvSpPr/>
          <p:nvPr/>
        </p:nvSpPr>
        <p:spPr>
          <a:xfrm>
            <a:off x="716913" y="1494968"/>
            <a:ext cx="5040286" cy="10535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087879" algn="l"/>
                <a:tab pos="2923184" algn="l"/>
              </a:tabLst>
            </a:pP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per</a:t>
            </a:r>
            <a:r>
              <a:rPr lang="en-US" sz="3000" b="0" i="0" spc="-6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ormance	f</a:t>
            </a:r>
            <a:r>
              <a:rPr lang="en-US" sz="30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om	</a:t>
            </a:r>
            <a:r>
              <a:rPr lang="en-US" sz="3000" b="0" i="0" spc="-5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xperience</a:t>
            </a:r>
            <a:r>
              <a:rPr lang="en-US" sz="3000" b="0" i="0" spc="-213" baseline="0" dirty="0">
                <a:solidFill>
                  <a:srgbClr val="000000"/>
                </a:solidFill>
                <a:latin typeface="Calibri"/>
              </a:rPr>
              <a:t>.”</a:t>
            </a:r>
          </a:p>
          <a:p>
            <a:pPr marL="2574924">
              <a:lnSpc>
                <a:spcPts val="3900"/>
              </a:lnSpc>
              <a:tabLst>
                <a:tab pos="4071898" algn="l"/>
              </a:tabLst>
            </a:pPr>
            <a:r>
              <a:rPr lang="en-US" sz="3000" b="0" i="0" spc="669" baseline="0" dirty="0">
                <a:solidFill>
                  <a:srgbClr val="000000"/>
                </a:solidFill>
                <a:latin typeface="Calibri"/>
              </a:rPr>
              <a:t>-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Herbert	Simon</a:t>
            </a:r>
          </a:p>
        </p:txBody>
      </p:sp>
      <p:sp>
        <p:nvSpPr>
          <p:cNvPr id="112" name="Rectangle 112"/>
          <p:cNvSpPr/>
          <p:nvPr/>
        </p:nvSpPr>
        <p:spPr>
          <a:xfrm>
            <a:off x="548638" y="3006268"/>
            <a:ext cx="5268086" cy="558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13077" algn="l"/>
                <a:tab pos="2070354" algn="l"/>
                <a:tab pos="2814713" algn="l"/>
                <a:tab pos="4159529" algn="l"/>
              </a:tabLst>
            </a:pP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3000" b="0" i="0" spc="-31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finition	</a:t>
            </a:r>
            <a:r>
              <a:rPr lang="en-US" sz="3000" b="0" i="0" spc="-13" baseline="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y	</a:t>
            </a:r>
            <a:r>
              <a:rPr lang="en-US" sz="3000" b="0" i="0" spc="-26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om	Mi</a:t>
            </a:r>
            <a:r>
              <a:rPr lang="en-US" sz="3000" b="0" i="0" spc="-4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chell	(1998):</a:t>
            </a:r>
          </a:p>
        </p:txBody>
      </p:sp>
      <p:sp>
        <p:nvSpPr>
          <p:cNvPr id="113" name="Rectangle 113"/>
          <p:cNvSpPr/>
          <p:nvPr/>
        </p:nvSpPr>
        <p:spPr>
          <a:xfrm>
            <a:off x="1005838" y="3501568"/>
            <a:ext cx="7561326" cy="558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430350" algn="l"/>
                <a:tab pos="2847975" algn="l"/>
                <a:tab pos="3170262" algn="l"/>
                <a:tab pos="3771900" algn="l"/>
                <a:tab pos="4702759" algn="l"/>
                <a:tab pos="5106009" algn="l"/>
                <a:tab pos="6842074" algn="l"/>
              </a:tabLst>
            </a:pP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Machine	Learning	is	the	</a:t>
            </a:r>
            <a:r>
              <a:rPr lang="en-US" sz="3000" b="0" i="0" spc="-31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tudy	of	al</a:t>
            </a:r>
            <a:r>
              <a:rPr lang="en-US" sz="3000" b="0" i="0" spc="-19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orithms	th</a:t>
            </a:r>
            <a:r>
              <a:rPr lang="en-US" sz="3000" b="0" i="0" spc="-2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t</a:t>
            </a:r>
          </a:p>
        </p:txBody>
      </p:sp>
      <p:sp>
        <p:nvSpPr>
          <p:cNvPr id="114" name="Rectangle 114"/>
          <p:cNvSpPr/>
          <p:nvPr/>
        </p:nvSpPr>
        <p:spPr>
          <a:xfrm>
            <a:off x="1003933" y="4009568"/>
            <a:ext cx="4890325" cy="558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35530" algn="l"/>
                <a:tab pos="2557843" algn="l"/>
                <a:tab pos="4645723" algn="l"/>
                <a:tab pos="4645723" algn="l"/>
              </a:tabLst>
            </a:pPr>
            <a:r>
              <a:rPr lang="en-US" sz="3000" b="0" i="0" spc="188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imp</a:t>
            </a:r>
            <a:r>
              <a:rPr lang="en-US" sz="30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3000" b="0" i="0" spc="-33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e	their	per</a:t>
            </a:r>
            <a:r>
              <a:rPr lang="en-US" sz="3000" b="0" i="0" spc="-6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ormance	</a:t>
            </a:r>
            <a:r>
              <a:rPr lang="en-US" sz="3000" b="0" i="0" spc="0" baseline="0" dirty="0">
                <a:solidFill>
                  <a:srgbClr val="000000"/>
                </a:solidFill>
                <a:latin typeface="Arial"/>
              </a:rPr>
              <a:t>P	</a:t>
            </a:r>
          </a:p>
        </p:txBody>
      </p:sp>
      <p:sp>
        <p:nvSpPr>
          <p:cNvPr id="115" name="Rectangle 115"/>
          <p:cNvSpPr/>
          <p:nvPr/>
        </p:nvSpPr>
        <p:spPr>
          <a:xfrm>
            <a:off x="1003933" y="4504868"/>
            <a:ext cx="2630995" cy="558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65276" algn="l"/>
                <a:tab pos="1696059" algn="l"/>
                <a:tab pos="2408490" algn="l"/>
                <a:tab pos="2408490" algn="l"/>
              </a:tabLst>
            </a:pPr>
            <a:r>
              <a:rPr lang="en-US" sz="3000" b="0" i="0" spc="188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000" b="0" i="0" spc="-2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t	some	</a:t>
            </a:r>
            <a:r>
              <a:rPr lang="en-US" sz="3000" b="0" i="0" spc="-4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ask	</a:t>
            </a:r>
            <a:r>
              <a:rPr lang="en-US" sz="3000" b="0" i="0" spc="0" baseline="0" dirty="0">
                <a:solidFill>
                  <a:srgbClr val="000000"/>
                </a:solidFill>
                <a:latin typeface="Arial"/>
              </a:rPr>
              <a:t>T	</a:t>
            </a:r>
          </a:p>
        </p:txBody>
      </p:sp>
      <p:sp>
        <p:nvSpPr>
          <p:cNvPr id="116" name="Rectangle 116"/>
          <p:cNvSpPr/>
          <p:nvPr/>
        </p:nvSpPr>
        <p:spPr>
          <a:xfrm>
            <a:off x="1003933" y="5012868"/>
            <a:ext cx="3305301" cy="558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46505" algn="l"/>
                <a:tab pos="2928302" algn="l"/>
              </a:tabLst>
            </a:pPr>
            <a:r>
              <a:rPr lang="en-US" sz="3000" b="0" i="0" spc="188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with	</a:t>
            </a:r>
            <a:r>
              <a:rPr lang="en-US" sz="3000" b="0" i="0" spc="-5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xperience	</a:t>
            </a:r>
            <a:r>
              <a:rPr lang="en-US" sz="3000" b="0" i="0" spc="0" baseline="0" dirty="0">
                <a:solidFill>
                  <a:srgbClr val="000000"/>
                </a:solidFill>
                <a:latin typeface="Arial"/>
              </a:rPr>
              <a:t>E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.</a:t>
            </a:r>
          </a:p>
        </p:txBody>
      </p:sp>
      <p:sp>
        <p:nvSpPr>
          <p:cNvPr id="117" name="Rectangle 117"/>
          <p:cNvSpPr/>
          <p:nvPr/>
        </p:nvSpPr>
        <p:spPr>
          <a:xfrm>
            <a:off x="1003933" y="5520869"/>
            <a:ext cx="7652765" cy="558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06476" algn="l"/>
                <a:tab pos="2319591" algn="l"/>
                <a:tab pos="3664216" algn="l"/>
                <a:tab pos="4377219" algn="l"/>
                <a:tab pos="4699507" algn="l"/>
                <a:tab pos="5608878" algn="l"/>
                <a:tab pos="6066154" algn="l"/>
                <a:tab pos="6682040" algn="l"/>
                <a:tab pos="7085265" algn="l"/>
              </a:tabLst>
            </a:pP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A	</a:t>
            </a:r>
            <a:r>
              <a:rPr lang="en-US" sz="3000" b="0" i="0" spc="-21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ell-d</a:t>
            </a:r>
            <a:r>
              <a:rPr lang="en-US" sz="3000" b="0" i="0" spc="-31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fined	learning	</a:t>
            </a:r>
            <a:r>
              <a:rPr lang="en-US" sz="3000" b="0" i="0" spc="-4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ask	is	gi</a:t>
            </a:r>
            <a:r>
              <a:rPr lang="en-US" sz="3000" b="0" i="0" spc="-33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en	</a:t>
            </a:r>
            <a:r>
              <a:rPr lang="en-US" sz="3000" b="0" i="0" spc="-12" baseline="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y	&lt;</a:t>
            </a:r>
            <a:r>
              <a:rPr lang="en-US" sz="3000" b="0" i="0" spc="0" baseline="0" dirty="0">
                <a:solidFill>
                  <a:srgbClr val="000000"/>
                </a:solidFill>
                <a:latin typeface="Arial"/>
              </a:rPr>
              <a:t>P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000" b="0" i="0" spc="0" baseline="0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000" b="0" i="0" spc="0" baseline="0" dirty="0">
                <a:solidFill>
                  <a:srgbClr val="000000"/>
                </a:solidFill>
                <a:latin typeface="Arial"/>
              </a:rPr>
              <a:t>E</a:t>
            </a:r>
            <a:r>
              <a:rPr lang="en-US" sz="3000" b="0" i="0" spc="0" baseline="0" dirty="0">
                <a:solidFill>
                  <a:srgbClr val="000000"/>
                </a:solidFill>
                <a:latin typeface="Calibri"/>
              </a:rPr>
              <a:t>&gt;.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Freeform 356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57" name="Picture 35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00" y="1696818"/>
            <a:ext cx="8978900" cy="2005474"/>
          </a:xfrm>
          <a:prstGeom prst="rect">
            <a:avLst/>
          </a:prstGeom>
          <a:noFill/>
        </p:spPr>
      </p:pic>
      <p:pic>
        <p:nvPicPr>
          <p:cNvPr id="358" name="Picture 35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700" y="3976769"/>
            <a:ext cx="3943151" cy="2881231"/>
          </a:xfrm>
          <a:prstGeom prst="rect">
            <a:avLst/>
          </a:prstGeom>
          <a:noFill/>
        </p:spPr>
      </p:pic>
      <p:sp>
        <p:nvSpPr>
          <p:cNvPr id="359" name="Freeform 359"/>
          <p:cNvSpPr/>
          <p:nvPr/>
        </p:nvSpPr>
        <p:spPr>
          <a:xfrm>
            <a:off x="4279898" y="4851400"/>
            <a:ext cx="1667531" cy="370840"/>
          </a:xfrm>
          <a:custGeom>
            <a:avLst/>
            <a:gdLst/>
            <a:ahLst/>
            <a:cxnLst/>
            <a:rect l="0" t="0" r="0" b="0"/>
            <a:pathLst>
              <a:path w="1667531" h="370840">
                <a:moveTo>
                  <a:pt x="0" y="370840"/>
                </a:moveTo>
                <a:lnTo>
                  <a:pt x="1667531" y="370840"/>
                </a:lnTo>
                <a:lnTo>
                  <a:pt x="1667531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5782B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0" name="Freeform 360"/>
          <p:cNvSpPr/>
          <p:nvPr/>
        </p:nvSpPr>
        <p:spPr>
          <a:xfrm>
            <a:off x="5947429" y="4851400"/>
            <a:ext cx="519750" cy="370840"/>
          </a:xfrm>
          <a:custGeom>
            <a:avLst/>
            <a:gdLst/>
            <a:ahLst/>
            <a:cxnLst/>
            <a:rect l="0" t="0" r="0" b="0"/>
            <a:pathLst>
              <a:path w="519750" h="370840">
                <a:moveTo>
                  <a:pt x="0" y="370840"/>
                </a:moveTo>
                <a:lnTo>
                  <a:pt x="519750" y="370840"/>
                </a:lnTo>
                <a:lnTo>
                  <a:pt x="5197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5782B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1" name="Freeform 361"/>
          <p:cNvSpPr/>
          <p:nvPr/>
        </p:nvSpPr>
        <p:spPr>
          <a:xfrm>
            <a:off x="6467179" y="4851400"/>
            <a:ext cx="508056" cy="370840"/>
          </a:xfrm>
          <a:custGeom>
            <a:avLst/>
            <a:gdLst/>
            <a:ahLst/>
            <a:cxnLst/>
            <a:rect l="0" t="0" r="0" b="0"/>
            <a:pathLst>
              <a:path w="508056" h="370840">
                <a:moveTo>
                  <a:pt x="0" y="370840"/>
                </a:moveTo>
                <a:lnTo>
                  <a:pt x="508056" y="370840"/>
                </a:lnTo>
                <a:lnTo>
                  <a:pt x="50805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5782B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2" name="Freeform 362"/>
          <p:cNvSpPr/>
          <p:nvPr/>
        </p:nvSpPr>
        <p:spPr>
          <a:xfrm>
            <a:off x="6975234" y="4851400"/>
            <a:ext cx="509355" cy="370840"/>
          </a:xfrm>
          <a:custGeom>
            <a:avLst/>
            <a:gdLst/>
            <a:ahLst/>
            <a:cxnLst/>
            <a:rect l="0" t="0" r="0" b="0"/>
            <a:pathLst>
              <a:path w="509355" h="370840">
                <a:moveTo>
                  <a:pt x="0" y="370840"/>
                </a:moveTo>
                <a:lnTo>
                  <a:pt x="509355" y="370840"/>
                </a:lnTo>
                <a:lnTo>
                  <a:pt x="509355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5782B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3" name="Freeform 363"/>
          <p:cNvSpPr/>
          <p:nvPr/>
        </p:nvSpPr>
        <p:spPr>
          <a:xfrm>
            <a:off x="7484590" y="4851400"/>
            <a:ext cx="519966" cy="370840"/>
          </a:xfrm>
          <a:custGeom>
            <a:avLst/>
            <a:gdLst/>
            <a:ahLst/>
            <a:cxnLst/>
            <a:rect l="0" t="0" r="0" b="0"/>
            <a:pathLst>
              <a:path w="519966" h="370840">
                <a:moveTo>
                  <a:pt x="0" y="370840"/>
                </a:moveTo>
                <a:lnTo>
                  <a:pt x="519966" y="370840"/>
                </a:lnTo>
                <a:lnTo>
                  <a:pt x="51996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5782B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4" name="Freeform 364"/>
          <p:cNvSpPr/>
          <p:nvPr/>
        </p:nvSpPr>
        <p:spPr>
          <a:xfrm>
            <a:off x="8004556" y="4851400"/>
            <a:ext cx="509355" cy="370840"/>
          </a:xfrm>
          <a:custGeom>
            <a:avLst/>
            <a:gdLst/>
            <a:ahLst/>
            <a:cxnLst/>
            <a:rect l="0" t="0" r="0" b="0"/>
            <a:pathLst>
              <a:path w="509355" h="370840">
                <a:moveTo>
                  <a:pt x="0" y="370840"/>
                </a:moveTo>
                <a:lnTo>
                  <a:pt x="509355" y="370840"/>
                </a:lnTo>
                <a:lnTo>
                  <a:pt x="509355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5782B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5" name="Freeform 365"/>
          <p:cNvSpPr/>
          <p:nvPr/>
        </p:nvSpPr>
        <p:spPr>
          <a:xfrm>
            <a:off x="8513911" y="4851400"/>
            <a:ext cx="541189" cy="370840"/>
          </a:xfrm>
          <a:custGeom>
            <a:avLst/>
            <a:gdLst/>
            <a:ahLst/>
            <a:cxnLst/>
            <a:rect l="0" t="0" r="0" b="0"/>
            <a:pathLst>
              <a:path w="541189" h="370840">
                <a:moveTo>
                  <a:pt x="0" y="370840"/>
                </a:moveTo>
                <a:lnTo>
                  <a:pt x="541189" y="370840"/>
                </a:lnTo>
                <a:lnTo>
                  <a:pt x="541189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5782B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6" name="Freeform 366"/>
          <p:cNvSpPr/>
          <p:nvPr/>
        </p:nvSpPr>
        <p:spPr>
          <a:xfrm>
            <a:off x="4279898" y="5222241"/>
            <a:ext cx="1667531" cy="370840"/>
          </a:xfrm>
          <a:custGeom>
            <a:avLst/>
            <a:gdLst/>
            <a:ahLst/>
            <a:cxnLst/>
            <a:rect l="0" t="0" r="0" b="0"/>
            <a:pathLst>
              <a:path w="1667531" h="370840">
                <a:moveTo>
                  <a:pt x="0" y="370840"/>
                </a:moveTo>
                <a:lnTo>
                  <a:pt x="1667531" y="370840"/>
                </a:lnTo>
                <a:lnTo>
                  <a:pt x="1667531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D1D8E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7" name="Freeform 367"/>
          <p:cNvSpPr/>
          <p:nvPr/>
        </p:nvSpPr>
        <p:spPr>
          <a:xfrm>
            <a:off x="5947429" y="5222241"/>
            <a:ext cx="519750" cy="370840"/>
          </a:xfrm>
          <a:custGeom>
            <a:avLst/>
            <a:gdLst/>
            <a:ahLst/>
            <a:cxnLst/>
            <a:rect l="0" t="0" r="0" b="0"/>
            <a:pathLst>
              <a:path w="519750" h="370840">
                <a:moveTo>
                  <a:pt x="0" y="370840"/>
                </a:moveTo>
                <a:lnTo>
                  <a:pt x="519750" y="370840"/>
                </a:lnTo>
                <a:lnTo>
                  <a:pt x="519750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D1D8E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8" name="Freeform 368"/>
          <p:cNvSpPr/>
          <p:nvPr/>
        </p:nvSpPr>
        <p:spPr>
          <a:xfrm>
            <a:off x="6467179" y="5222241"/>
            <a:ext cx="508056" cy="370840"/>
          </a:xfrm>
          <a:custGeom>
            <a:avLst/>
            <a:gdLst/>
            <a:ahLst/>
            <a:cxnLst/>
            <a:rect l="0" t="0" r="0" b="0"/>
            <a:pathLst>
              <a:path w="508056" h="370840">
                <a:moveTo>
                  <a:pt x="0" y="370840"/>
                </a:moveTo>
                <a:lnTo>
                  <a:pt x="508056" y="370840"/>
                </a:lnTo>
                <a:lnTo>
                  <a:pt x="50805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D1D8E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9" name="Freeform 369"/>
          <p:cNvSpPr/>
          <p:nvPr/>
        </p:nvSpPr>
        <p:spPr>
          <a:xfrm>
            <a:off x="6975234" y="5222241"/>
            <a:ext cx="509355" cy="370840"/>
          </a:xfrm>
          <a:custGeom>
            <a:avLst/>
            <a:gdLst/>
            <a:ahLst/>
            <a:cxnLst/>
            <a:rect l="0" t="0" r="0" b="0"/>
            <a:pathLst>
              <a:path w="509355" h="370840">
                <a:moveTo>
                  <a:pt x="0" y="370840"/>
                </a:moveTo>
                <a:lnTo>
                  <a:pt x="509355" y="370840"/>
                </a:lnTo>
                <a:lnTo>
                  <a:pt x="509355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D1D8E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0" name="Freeform 370"/>
          <p:cNvSpPr/>
          <p:nvPr/>
        </p:nvSpPr>
        <p:spPr>
          <a:xfrm>
            <a:off x="7484590" y="5222241"/>
            <a:ext cx="519966" cy="370840"/>
          </a:xfrm>
          <a:custGeom>
            <a:avLst/>
            <a:gdLst/>
            <a:ahLst/>
            <a:cxnLst/>
            <a:rect l="0" t="0" r="0" b="0"/>
            <a:pathLst>
              <a:path w="519966" h="370840">
                <a:moveTo>
                  <a:pt x="0" y="370840"/>
                </a:moveTo>
                <a:lnTo>
                  <a:pt x="519966" y="370840"/>
                </a:lnTo>
                <a:lnTo>
                  <a:pt x="519966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D1D8E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1" name="Freeform 371"/>
          <p:cNvSpPr/>
          <p:nvPr/>
        </p:nvSpPr>
        <p:spPr>
          <a:xfrm>
            <a:off x="8004556" y="5222241"/>
            <a:ext cx="509355" cy="370840"/>
          </a:xfrm>
          <a:custGeom>
            <a:avLst/>
            <a:gdLst/>
            <a:ahLst/>
            <a:cxnLst/>
            <a:rect l="0" t="0" r="0" b="0"/>
            <a:pathLst>
              <a:path w="509355" h="370840">
                <a:moveTo>
                  <a:pt x="0" y="370840"/>
                </a:moveTo>
                <a:lnTo>
                  <a:pt x="509355" y="370840"/>
                </a:lnTo>
                <a:lnTo>
                  <a:pt x="509355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D1D8E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2" name="Freeform 372"/>
          <p:cNvSpPr/>
          <p:nvPr/>
        </p:nvSpPr>
        <p:spPr>
          <a:xfrm>
            <a:off x="8513911" y="5222241"/>
            <a:ext cx="541189" cy="370840"/>
          </a:xfrm>
          <a:custGeom>
            <a:avLst/>
            <a:gdLst/>
            <a:ahLst/>
            <a:cxnLst/>
            <a:rect l="0" t="0" r="0" b="0"/>
            <a:pathLst>
              <a:path w="541189" h="370840">
                <a:moveTo>
                  <a:pt x="0" y="370840"/>
                </a:moveTo>
                <a:lnTo>
                  <a:pt x="541189" y="370840"/>
                </a:lnTo>
                <a:lnTo>
                  <a:pt x="541189" y="0"/>
                </a:lnTo>
                <a:lnTo>
                  <a:pt x="0" y="0"/>
                </a:lnTo>
                <a:lnTo>
                  <a:pt x="0" y="370840"/>
                </a:lnTo>
                <a:close/>
              </a:path>
            </a:pathLst>
          </a:custGeom>
          <a:solidFill>
            <a:srgbClr val="D1D8E9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3" name="Freeform 373"/>
          <p:cNvSpPr/>
          <p:nvPr/>
        </p:nvSpPr>
        <p:spPr>
          <a:xfrm flipV="1">
            <a:off x="5947428" y="4845050"/>
            <a:ext cx="0" cy="754380"/>
          </a:xfrm>
          <a:custGeom>
            <a:avLst/>
            <a:gdLst/>
            <a:ahLst/>
            <a:cxnLst/>
            <a:rect l="0" t="0" r="0" b="0"/>
            <a:pathLst>
              <a:path h="754380">
                <a:moveTo>
                  <a:pt x="0" y="75438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4" name="Freeform 374"/>
          <p:cNvSpPr/>
          <p:nvPr/>
        </p:nvSpPr>
        <p:spPr>
          <a:xfrm flipV="1">
            <a:off x="6467178" y="4845050"/>
            <a:ext cx="0" cy="754380"/>
          </a:xfrm>
          <a:custGeom>
            <a:avLst/>
            <a:gdLst/>
            <a:ahLst/>
            <a:cxnLst/>
            <a:rect l="0" t="0" r="0" b="0"/>
            <a:pathLst>
              <a:path h="754380">
                <a:moveTo>
                  <a:pt x="0" y="75438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5" name="Freeform 375"/>
          <p:cNvSpPr/>
          <p:nvPr/>
        </p:nvSpPr>
        <p:spPr>
          <a:xfrm flipV="1">
            <a:off x="6975234" y="4845050"/>
            <a:ext cx="0" cy="754380"/>
          </a:xfrm>
          <a:custGeom>
            <a:avLst/>
            <a:gdLst/>
            <a:ahLst/>
            <a:cxnLst/>
            <a:rect l="0" t="0" r="0" b="0"/>
            <a:pathLst>
              <a:path h="754380">
                <a:moveTo>
                  <a:pt x="0" y="75438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6" name="Freeform 376"/>
          <p:cNvSpPr/>
          <p:nvPr/>
        </p:nvSpPr>
        <p:spPr>
          <a:xfrm flipV="1">
            <a:off x="7484589" y="4845050"/>
            <a:ext cx="0" cy="754380"/>
          </a:xfrm>
          <a:custGeom>
            <a:avLst/>
            <a:gdLst/>
            <a:ahLst/>
            <a:cxnLst/>
            <a:rect l="0" t="0" r="0" b="0"/>
            <a:pathLst>
              <a:path h="754380">
                <a:moveTo>
                  <a:pt x="0" y="75438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7" name="Freeform 377"/>
          <p:cNvSpPr/>
          <p:nvPr/>
        </p:nvSpPr>
        <p:spPr>
          <a:xfrm flipV="1">
            <a:off x="8004555" y="4845050"/>
            <a:ext cx="0" cy="754380"/>
          </a:xfrm>
          <a:custGeom>
            <a:avLst/>
            <a:gdLst/>
            <a:ahLst/>
            <a:cxnLst/>
            <a:rect l="0" t="0" r="0" b="0"/>
            <a:pathLst>
              <a:path h="754380">
                <a:moveTo>
                  <a:pt x="0" y="75438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8" name="Freeform 378"/>
          <p:cNvSpPr/>
          <p:nvPr/>
        </p:nvSpPr>
        <p:spPr>
          <a:xfrm flipV="1">
            <a:off x="8513910" y="4845050"/>
            <a:ext cx="0" cy="754380"/>
          </a:xfrm>
          <a:custGeom>
            <a:avLst/>
            <a:gdLst/>
            <a:ahLst/>
            <a:cxnLst/>
            <a:rect l="0" t="0" r="0" b="0"/>
            <a:pathLst>
              <a:path h="754380">
                <a:moveTo>
                  <a:pt x="0" y="75438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9" name="Freeform 379"/>
          <p:cNvSpPr/>
          <p:nvPr/>
        </p:nvSpPr>
        <p:spPr>
          <a:xfrm flipV="1">
            <a:off x="4273548" y="5222241"/>
            <a:ext cx="4787901" cy="0"/>
          </a:xfrm>
          <a:custGeom>
            <a:avLst/>
            <a:gdLst/>
            <a:ahLst/>
            <a:cxnLst/>
            <a:rect l="0" t="0" r="0" b="0"/>
            <a:pathLst>
              <a:path w="4787901">
                <a:moveTo>
                  <a:pt x="0" y="0"/>
                </a:moveTo>
                <a:lnTo>
                  <a:pt x="4787901" y="0"/>
                </a:lnTo>
              </a:path>
            </a:pathLst>
          </a:custGeom>
          <a:noFill/>
          <a:ln w="381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0" name="Freeform 380"/>
          <p:cNvSpPr/>
          <p:nvPr/>
        </p:nvSpPr>
        <p:spPr>
          <a:xfrm flipV="1">
            <a:off x="4279898" y="4845050"/>
            <a:ext cx="0" cy="754380"/>
          </a:xfrm>
          <a:custGeom>
            <a:avLst/>
            <a:gdLst/>
            <a:ahLst/>
            <a:cxnLst/>
            <a:rect l="0" t="0" r="0" b="0"/>
            <a:pathLst>
              <a:path h="754380">
                <a:moveTo>
                  <a:pt x="0" y="75438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1" name="Freeform 381"/>
          <p:cNvSpPr/>
          <p:nvPr/>
        </p:nvSpPr>
        <p:spPr>
          <a:xfrm flipV="1">
            <a:off x="9055099" y="4845050"/>
            <a:ext cx="0" cy="754380"/>
          </a:xfrm>
          <a:custGeom>
            <a:avLst/>
            <a:gdLst/>
            <a:ahLst/>
            <a:cxnLst/>
            <a:rect l="0" t="0" r="0" b="0"/>
            <a:pathLst>
              <a:path h="754380">
                <a:moveTo>
                  <a:pt x="0" y="75438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2" name="Freeform 382"/>
          <p:cNvSpPr/>
          <p:nvPr/>
        </p:nvSpPr>
        <p:spPr>
          <a:xfrm flipV="1">
            <a:off x="4273548" y="4851400"/>
            <a:ext cx="4787901" cy="0"/>
          </a:xfrm>
          <a:custGeom>
            <a:avLst/>
            <a:gdLst/>
            <a:ahLst/>
            <a:cxnLst/>
            <a:rect l="0" t="0" r="0" b="0"/>
            <a:pathLst>
              <a:path w="4787901">
                <a:moveTo>
                  <a:pt x="0" y="0"/>
                </a:moveTo>
                <a:lnTo>
                  <a:pt x="4787901" y="0"/>
                </a:lnTo>
              </a:path>
            </a:pathLst>
          </a:custGeom>
          <a:noFill/>
          <a:ln w="127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3" name="Freeform 383"/>
          <p:cNvSpPr/>
          <p:nvPr/>
        </p:nvSpPr>
        <p:spPr>
          <a:xfrm flipV="1">
            <a:off x="4273548" y="5593081"/>
            <a:ext cx="4787901" cy="0"/>
          </a:xfrm>
          <a:custGeom>
            <a:avLst/>
            <a:gdLst/>
            <a:ahLst/>
            <a:cxnLst/>
            <a:rect l="0" t="0" r="0" b="0"/>
            <a:pathLst>
              <a:path w="4787901">
                <a:moveTo>
                  <a:pt x="0" y="0"/>
                </a:moveTo>
                <a:lnTo>
                  <a:pt x="4787901" y="0"/>
                </a:lnTo>
              </a:path>
            </a:pathLst>
          </a:custGeom>
          <a:noFill/>
          <a:ln w="12700" cap="flat" cmpd="sng">
            <a:solidFill>
              <a:srgbClr val="FFFFF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4" name="Rectangle 384"/>
          <p:cNvSpPr/>
          <p:nvPr/>
        </p:nvSpPr>
        <p:spPr>
          <a:xfrm>
            <a:off x="1103407" y="-144434"/>
            <a:ext cx="6939457" cy="13521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164336">
              <a:tabLst>
                <a:tab pos="3268106" algn="l"/>
                <a:tab pos="5351256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Machine	Learning	in</a:t>
            </a:r>
          </a:p>
          <a:p>
            <a:pPr marL="0">
              <a:lnSpc>
                <a:spcPts val="4200"/>
              </a:lnSpc>
              <a:tabLst>
                <a:tab pos="2484983" algn="l"/>
                <a:tab pos="4249394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Au</a:t>
            </a:r>
            <a:r>
              <a:rPr lang="en-US" sz="4400" b="0" i="0" spc="-3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om</a:t>
            </a:r>
            <a:r>
              <a:rPr lang="en-US" sz="4400" b="0" i="0" spc="-3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tic	Speech	</a:t>
            </a:r>
            <a:r>
              <a:rPr lang="en-US" sz="4400" b="0" i="0" spc="-7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400" b="0" i="0" spc="-33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ognition</a:t>
            </a:r>
          </a:p>
        </p:txBody>
      </p:sp>
      <p:sp>
        <p:nvSpPr>
          <p:cNvPr id="385" name="Rectangle 385"/>
          <p:cNvSpPr/>
          <p:nvPr/>
        </p:nvSpPr>
        <p:spPr>
          <a:xfrm>
            <a:off x="548640" y="1275775"/>
            <a:ext cx="4534326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44510" algn="l"/>
                <a:tab pos="1158544" algn="l"/>
                <a:tab pos="2120706" algn="l"/>
                <a:tab pos="3652997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	</a:t>
            </a:r>
            <a:r>
              <a:rPr lang="en-US" sz="2400" b="0" i="0" spc="-10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ypi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al	Speech	</a:t>
            </a:r>
            <a:r>
              <a:rPr lang="en-US" sz="24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ognition	</a:t>
            </a:r>
            <a:r>
              <a:rPr lang="en-US" sz="2400" b="0" i="0" spc="-31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400" b="0" i="0" spc="-29" baseline="0" dirty="0">
                <a:solidFill>
                  <a:srgbClr val="000000"/>
                </a:solidFill>
                <a:latin typeface="Calibri"/>
              </a:rPr>
              <a:t>st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em</a:t>
            </a:r>
          </a:p>
        </p:txBody>
      </p:sp>
      <p:sp>
        <p:nvSpPr>
          <p:cNvPr id="386" name="Rectangle 386"/>
          <p:cNvSpPr/>
          <p:nvPr/>
        </p:nvSpPr>
        <p:spPr>
          <a:xfrm>
            <a:off x="447040" y="3488323"/>
            <a:ext cx="7973019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57382" algn="l"/>
                <a:tab pos="1117884" algn="l"/>
                <a:tab pos="1445422" algn="l"/>
                <a:tab pos="2389571" algn="l"/>
                <a:tab pos="2711927" algn="l"/>
                <a:tab pos="3574267" algn="l"/>
                <a:tab pos="4369308" algn="l"/>
                <a:tab pos="5036210" algn="l"/>
                <a:tab pos="5518952" algn="l"/>
                <a:tab pos="6347764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ML	used	</a:t>
            </a:r>
            <a:r>
              <a:rPr lang="en-US" sz="24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	p</a:t>
            </a:r>
            <a:r>
              <a:rPr lang="en-US" sz="2400" b="0" i="0" spc="-3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edict	of	phone	</a:t>
            </a:r>
            <a:r>
              <a:rPr lang="en-US" sz="2400" b="0" i="0" spc="-29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-3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es	f</a:t>
            </a:r>
            <a:r>
              <a:rPr lang="en-US" sz="24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om	the	sound	spect</a:t>
            </a:r>
            <a:r>
              <a:rPr lang="en-US" sz="24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og</a:t>
            </a:r>
            <a:r>
              <a:rPr lang="en-US" sz="2400" b="0" i="0" spc="-4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am</a:t>
            </a:r>
          </a:p>
        </p:txBody>
      </p:sp>
      <p:sp>
        <p:nvSpPr>
          <p:cNvPr id="387" name="Rectangle 387"/>
          <p:cNvSpPr/>
          <p:nvPr/>
        </p:nvSpPr>
        <p:spPr>
          <a:xfrm>
            <a:off x="4525304" y="4257062"/>
            <a:ext cx="4249140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00075" algn="l"/>
                <a:tab pos="1498625" algn="l"/>
                <a:tab pos="1911400" algn="l"/>
                <a:tab pos="3559378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Deep	learning	has	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-1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-1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e-o</a:t>
            </a:r>
            <a:r>
              <a:rPr lang="en-US" sz="2000" b="0" i="0" spc="-5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-the-art	</a:t>
            </a:r>
            <a:r>
              <a:rPr lang="en-US" sz="2000" b="0" i="0" spc="-2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esults</a:t>
            </a:r>
          </a:p>
        </p:txBody>
      </p:sp>
      <p:sp>
        <p:nvSpPr>
          <p:cNvPr id="388" name="Rectangle 388"/>
          <p:cNvSpPr/>
          <p:nvPr/>
        </p:nvSpPr>
        <p:spPr>
          <a:xfrm>
            <a:off x="4371338" y="4849536"/>
            <a:ext cx="4570751" cy="63135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00090" algn="l"/>
                <a:tab pos="1790721" algn="l"/>
                <a:tab pos="2304624" algn="l"/>
                <a:tab pos="2813329" algn="l"/>
                <a:tab pos="3327990" algn="l"/>
                <a:tab pos="3797406" algn="l"/>
                <a:tab pos="4322678" algn="l"/>
              </a:tabLst>
            </a:pPr>
            <a:r>
              <a:rPr lang="en-US" sz="1400" b="1" i="0" spc="315" baseline="0" dirty="0">
                <a:solidFill>
                  <a:srgbClr val="FFFFFF"/>
                </a:solidFill>
                <a:latin typeface="Calibri"/>
              </a:rPr>
              <a:t>#</a:t>
            </a:r>
            <a:r>
              <a:rPr lang="en-US" sz="1400" b="1" i="0" spc="0" baseline="0" dirty="0">
                <a:solidFill>
                  <a:srgbClr val="FFFFFF"/>
                </a:solidFill>
                <a:latin typeface="Calibri"/>
              </a:rPr>
              <a:t>Hidden	L</a:t>
            </a:r>
            <a:r>
              <a:rPr lang="en-US" sz="1400" b="1" i="0" spc="-30" baseline="0" dirty="0">
                <a:solidFill>
                  <a:srgbClr val="FFFFFF"/>
                </a:solidFill>
                <a:latin typeface="Calibri"/>
              </a:rPr>
              <a:t>a</a:t>
            </a:r>
            <a:r>
              <a:rPr lang="en-US" sz="1400" b="1" i="0" spc="-17" baseline="0" dirty="0">
                <a:solidFill>
                  <a:srgbClr val="FFFFFF"/>
                </a:solidFill>
                <a:latin typeface="Calibri"/>
              </a:rPr>
              <a:t>y</a:t>
            </a:r>
            <a:r>
              <a:rPr lang="en-US" sz="1400" b="1" i="0" spc="0" baseline="0" dirty="0">
                <a:solidFill>
                  <a:srgbClr val="FFFFFF"/>
                </a:solidFill>
                <a:latin typeface="Calibri"/>
              </a:rPr>
              <a:t>e</a:t>
            </a:r>
            <a:r>
              <a:rPr lang="en-US" sz="1400" b="1" i="0" spc="-15" baseline="0" dirty="0">
                <a:solidFill>
                  <a:srgbClr val="FFFFFF"/>
                </a:solidFill>
                <a:latin typeface="Calibri"/>
              </a:rPr>
              <a:t>r</a:t>
            </a:r>
            <a:r>
              <a:rPr lang="en-US" sz="1400" b="1" i="0" spc="0" baseline="0" dirty="0">
                <a:solidFill>
                  <a:srgbClr val="FFFFFF"/>
                </a:solidFill>
                <a:latin typeface="Calibri"/>
              </a:rPr>
              <a:t>s	1	2	4	8	10	12</a:t>
            </a:r>
          </a:p>
          <a:p>
            <a:pPr marL="0">
              <a:lnSpc>
                <a:spcPts val="2919"/>
              </a:lnSpc>
              <a:tabLst>
                <a:tab pos="438099" algn="l"/>
                <a:tab pos="841314" algn="l"/>
                <a:tab pos="1209360" algn="l"/>
                <a:tab pos="1678009" algn="l"/>
                <a:tab pos="2191911" algn="l"/>
                <a:tab pos="2700617" algn="l"/>
                <a:tab pos="3215278" algn="l"/>
                <a:tab pos="3729938" algn="l"/>
                <a:tab pos="4255210" algn="l"/>
              </a:tabLst>
            </a:pPr>
            <a:r>
              <a:rPr lang="en-US" sz="1400" b="0" i="0" spc="-54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400" b="0" i="0" spc="-1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d	Er</a:t>
            </a:r>
            <a:r>
              <a:rPr lang="en-US" sz="1400" b="0" i="0" spc="-2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or	Rate	%	16.0	12.8	11.4	10.9	11.0	11.1</a:t>
            </a:r>
          </a:p>
        </p:txBody>
      </p:sp>
      <p:sp>
        <p:nvSpPr>
          <p:cNvPr id="389" name="Rectangle 389"/>
          <p:cNvSpPr/>
          <p:nvPr/>
        </p:nvSpPr>
        <p:spPr>
          <a:xfrm>
            <a:off x="4663440" y="5593949"/>
            <a:ext cx="3507206" cy="8546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28972" algn="l"/>
                <a:tab pos="1416199" algn="l"/>
                <a:tab pos="2671991" algn="l"/>
                <a:tab pos="2838731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Baseline	GMM	per</a:t>
            </a:r>
            <a:r>
              <a:rPr lang="en-US" sz="1800" b="0" i="0" spc="-35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ormance	=	15.4%</a:t>
            </a:r>
          </a:p>
          <a:p>
            <a:pPr marL="0">
              <a:lnSpc>
                <a:spcPts val="2392"/>
              </a:lnSpc>
              <a:tabLst>
                <a:tab pos="683742" algn="l"/>
                <a:tab pos="894790" algn="l"/>
                <a:tab pos="1218564" algn="l"/>
                <a:tab pos="1860778" algn="l"/>
                <a:tab pos="2313101" algn="l"/>
                <a:tab pos="2711551" algn="l"/>
                <a:tab pos="2957270" algn="l"/>
              </a:tabLst>
            </a:pP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[</a:t>
            </a:r>
            <a:r>
              <a:rPr lang="en-US" sz="1400" b="0" i="0" spc="-27" baseline="0" dirty="0">
                <a:solidFill>
                  <a:srgbClr val="000000"/>
                </a:solidFill>
                <a:latin typeface="Calibri"/>
              </a:rPr>
              <a:t>Z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eile</a:t>
            </a:r>
            <a:r>
              <a:rPr lang="en-US" sz="1400" b="0" i="0" spc="31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et	al.	</a:t>
            </a:r>
            <a:r>
              <a:rPr lang="en-US" sz="1400" b="0" i="0" spc="-12" baseline="0" dirty="0">
                <a:solidFill>
                  <a:srgbClr val="000000"/>
                </a:solidFill>
                <a:latin typeface="Calibri"/>
              </a:rPr>
              <a:t>“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On	</a:t>
            </a:r>
            <a:r>
              <a:rPr lang="en-US" sz="1400" b="0" i="0" spc="-2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ectified	linear	units	</a:t>
            </a:r>
            <a:r>
              <a:rPr lang="en-US" sz="1400" b="0" i="0" spc="-3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or	speech</a:t>
            </a:r>
          </a:p>
          <a:p>
            <a:pPr marL="0">
              <a:lnSpc>
                <a:spcPts val="1700"/>
              </a:lnSpc>
              <a:tabLst>
                <a:tab pos="937574" algn="l"/>
                <a:tab pos="1474279" algn="l"/>
              </a:tabLst>
            </a:pPr>
            <a:r>
              <a:rPr lang="en-US" sz="1400" b="0" i="0" spc="-2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400" b="0" i="0" spc="-17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ognition”	ICASSP	2013]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Freeform 391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92" name="Picture 39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6975" y="1240082"/>
            <a:ext cx="3201112" cy="2114970"/>
          </a:xfrm>
          <a:prstGeom prst="rect">
            <a:avLst/>
          </a:prstGeom>
          <a:noFill/>
        </p:spPr>
      </p:pic>
      <p:pic>
        <p:nvPicPr>
          <p:cNvPr id="393" name="Picture 39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42815" y="1229217"/>
            <a:ext cx="2352883" cy="2089155"/>
          </a:xfrm>
          <a:prstGeom prst="rect">
            <a:avLst/>
          </a:prstGeom>
          <a:noFill/>
        </p:spPr>
      </p:pic>
      <p:pic>
        <p:nvPicPr>
          <p:cNvPr id="394" name="Picture 39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7148" y="3209165"/>
            <a:ext cx="2406650" cy="3540125"/>
          </a:xfrm>
          <a:prstGeom prst="rect">
            <a:avLst/>
          </a:prstGeom>
          <a:noFill/>
        </p:spPr>
      </p:pic>
      <p:pic>
        <p:nvPicPr>
          <p:cNvPr id="395" name="Picture 39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90902" y="3200159"/>
            <a:ext cx="3102714" cy="1737520"/>
          </a:xfrm>
          <a:prstGeom prst="rect">
            <a:avLst/>
          </a:prstGeom>
          <a:noFill/>
        </p:spPr>
      </p:pic>
      <p:pic>
        <p:nvPicPr>
          <p:cNvPr id="396" name="Picture 39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90901" y="4800603"/>
            <a:ext cx="3102714" cy="1933732"/>
          </a:xfrm>
          <a:prstGeom prst="rect">
            <a:avLst/>
          </a:prstGeom>
          <a:noFill/>
        </p:spPr>
      </p:pic>
      <p:pic>
        <p:nvPicPr>
          <p:cNvPr id="397" name="Picture 397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24" y="3305672"/>
            <a:ext cx="3381075" cy="2264534"/>
          </a:xfrm>
          <a:prstGeom prst="rect">
            <a:avLst/>
          </a:prstGeom>
          <a:noFill/>
        </p:spPr>
      </p:pic>
      <p:pic>
        <p:nvPicPr>
          <p:cNvPr id="398" name="Picture 398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90902" y="1241916"/>
            <a:ext cx="3102712" cy="2113136"/>
          </a:xfrm>
          <a:prstGeom prst="rect">
            <a:avLst/>
          </a:prstGeom>
          <a:noFill/>
        </p:spPr>
      </p:pic>
      <p:sp>
        <p:nvSpPr>
          <p:cNvPr id="399" name="Rectangle 399"/>
          <p:cNvSpPr/>
          <p:nvPr/>
        </p:nvSpPr>
        <p:spPr>
          <a:xfrm>
            <a:off x="472118" y="215224"/>
            <a:ext cx="7820666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58956" algn="l"/>
                <a:tab pos="1698721" algn="l"/>
                <a:tab pos="2673349" algn="l"/>
                <a:tab pos="4213311" algn="l"/>
                <a:tab pos="4622921" algn="l"/>
                <a:tab pos="5921375" algn="l"/>
              </a:tabLst>
            </a:pPr>
            <a:r>
              <a:rPr lang="en-US" sz="3200" b="1" i="0" spc="0" baseline="0" dirty="0">
                <a:solidFill>
                  <a:srgbClr val="000000"/>
                </a:solidFill>
                <a:latin typeface="Calibri"/>
              </a:rPr>
              <a:t>Impact	of	Deep	Learning	in	Speech	</a:t>
            </a:r>
            <a:r>
              <a:rPr lang="en-US" sz="3200" b="1" i="0" spc="-27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1" i="0" spc="0" baseline="0" dirty="0">
                <a:solidFill>
                  <a:srgbClr val="000000"/>
                </a:solidFill>
                <a:latin typeface="Calibri"/>
              </a:rPr>
              <a:t>echnology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Freeform 402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3" name="Rectangle 403"/>
          <p:cNvSpPr/>
          <p:nvPr/>
        </p:nvSpPr>
        <p:spPr>
          <a:xfrm>
            <a:off x="2589085" y="2382422"/>
            <a:ext cx="3966697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418010" algn="l"/>
                <a:tab pos="2010227" algn="l"/>
              </a:tabLst>
            </a:pPr>
            <a:r>
              <a:rPr lang="en-US" sz="4400" b="0" i="0" spc="-19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ypes	of	Learning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Freeform 405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6" name="Rectangle 406"/>
          <p:cNvSpPr/>
          <p:nvPr/>
        </p:nvSpPr>
        <p:spPr>
          <a:xfrm>
            <a:off x="2546286" y="-6766"/>
            <a:ext cx="4051380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454444" algn="l"/>
                <a:tab pos="2057525" algn="l"/>
              </a:tabLst>
            </a:pPr>
            <a:r>
              <a:rPr lang="en-US" sz="4400" b="1" i="0" spc="-14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1" i="0" spc="0" baseline="0" dirty="0">
                <a:solidFill>
                  <a:srgbClr val="000000"/>
                </a:solidFill>
                <a:latin typeface="Calibri"/>
              </a:rPr>
              <a:t>ypes	of	Learning</a:t>
            </a:r>
          </a:p>
        </p:txBody>
      </p:sp>
      <p:sp>
        <p:nvSpPr>
          <p:cNvPr id="407" name="Rectangle 407"/>
          <p:cNvSpPr/>
          <p:nvPr/>
        </p:nvSpPr>
        <p:spPr>
          <a:xfrm>
            <a:off x="548640" y="1540785"/>
            <a:ext cx="5570870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290897" algn="l"/>
                <a:tab pos="4193905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1" i="0" spc="0" baseline="0" dirty="0">
                <a:solidFill>
                  <a:srgbClr val="000000"/>
                </a:solidFill>
                <a:latin typeface="Calibri"/>
              </a:rPr>
              <a:t>Supervised	(inducti</a:t>
            </a:r>
            <a:r>
              <a:rPr lang="en-US" sz="3200" b="1" i="0" spc="-31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1" i="0" spc="0" baseline="0" dirty="0">
                <a:solidFill>
                  <a:srgbClr val="000000"/>
                </a:solidFill>
                <a:latin typeface="Calibri"/>
              </a:rPr>
              <a:t>e)	learning</a:t>
            </a:r>
          </a:p>
        </p:txBody>
      </p:sp>
      <p:sp>
        <p:nvSpPr>
          <p:cNvPr id="408" name="Rectangle 408"/>
          <p:cNvSpPr/>
          <p:nvPr/>
        </p:nvSpPr>
        <p:spPr>
          <a:xfrm>
            <a:off x="1005839" y="2122252"/>
            <a:ext cx="6862750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86941" algn="l"/>
                <a:tab pos="2477325" algn="l"/>
                <a:tab pos="3196970" algn="l"/>
                <a:tab pos="3455733" algn="l"/>
                <a:tab pos="4603622" algn="l"/>
                <a:tab pos="5811738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Gi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en:	t</a:t>
            </a:r>
            <a:r>
              <a:rPr lang="en-US" sz="2800" b="0" i="0" spc="-5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aining	d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3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	+	desi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ed	outputs	(labels)</a:t>
            </a:r>
          </a:p>
        </p:txBody>
      </p:sp>
      <p:sp>
        <p:nvSpPr>
          <p:cNvPr id="409" name="Rectangle 409"/>
          <p:cNvSpPr/>
          <p:nvPr/>
        </p:nvSpPr>
        <p:spPr>
          <a:xfrm>
            <a:off x="548640" y="2632985"/>
            <a:ext cx="4120794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743464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1" i="0" spc="0" baseline="0" dirty="0">
                <a:solidFill>
                  <a:srgbClr val="000000"/>
                </a:solidFill>
                <a:latin typeface="Calibri"/>
              </a:rPr>
              <a:t>Unsupervised	learning</a:t>
            </a:r>
          </a:p>
        </p:txBody>
      </p:sp>
      <p:sp>
        <p:nvSpPr>
          <p:cNvPr id="410" name="Rectangle 410"/>
          <p:cNvSpPr/>
          <p:nvPr/>
        </p:nvSpPr>
        <p:spPr>
          <a:xfrm>
            <a:off x="1005839" y="3227152"/>
            <a:ext cx="6902820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86941" algn="l"/>
                <a:tab pos="2477325" algn="l"/>
                <a:tab pos="3196970" algn="l"/>
                <a:tab pos="4520656" algn="l"/>
                <a:tab pos="5668462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Gi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en:	t</a:t>
            </a:r>
            <a:r>
              <a:rPr lang="en-US" sz="2800" b="0" i="0" spc="-5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aining	d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3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	(without	desi</a:t>
            </a:r>
            <a:r>
              <a:rPr lang="en-US" sz="28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ed	outputs)</a:t>
            </a:r>
          </a:p>
        </p:txBody>
      </p:sp>
      <p:sp>
        <p:nvSpPr>
          <p:cNvPr id="411" name="Rectangle 411"/>
          <p:cNvSpPr/>
          <p:nvPr/>
        </p:nvSpPr>
        <p:spPr>
          <a:xfrm>
            <a:off x="548640" y="3737885"/>
            <a:ext cx="4589797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212183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1" i="0" spc="0" baseline="0" dirty="0">
                <a:solidFill>
                  <a:srgbClr val="000000"/>
                </a:solidFill>
                <a:latin typeface="Calibri"/>
              </a:rPr>
              <a:t>Semi-supervised	learning</a:t>
            </a:r>
          </a:p>
        </p:txBody>
      </p:sp>
      <p:sp>
        <p:nvSpPr>
          <p:cNvPr id="412" name="Rectangle 412"/>
          <p:cNvSpPr/>
          <p:nvPr/>
        </p:nvSpPr>
        <p:spPr>
          <a:xfrm>
            <a:off x="1005839" y="4319352"/>
            <a:ext cx="6590265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86941" algn="l"/>
                <a:tab pos="2477325" algn="l"/>
                <a:tab pos="3196970" algn="l"/>
                <a:tab pos="3455847" algn="l"/>
                <a:tab pos="3706901" algn="l"/>
                <a:tab pos="4315777" algn="l"/>
                <a:tab pos="5463796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Gi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en:	t</a:t>
            </a:r>
            <a:r>
              <a:rPr lang="en-US" sz="2800" b="0" i="0" spc="-5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aining	d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3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	+	a	</a:t>
            </a:r>
            <a:r>
              <a:rPr lang="en-US" sz="2800" b="0" i="0" spc="-71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-17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w	desi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ed	outputs</a:t>
            </a:r>
          </a:p>
        </p:txBody>
      </p:sp>
      <p:sp>
        <p:nvSpPr>
          <p:cNvPr id="413" name="Rectangle 413"/>
          <p:cNvSpPr/>
          <p:nvPr/>
        </p:nvSpPr>
        <p:spPr>
          <a:xfrm>
            <a:off x="548640" y="4830085"/>
            <a:ext cx="5703463" cy="111519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923214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1" i="0" spc="-4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1" i="0" spc="0" baseline="0" dirty="0">
                <a:solidFill>
                  <a:srgbClr val="000000"/>
                </a:solidFill>
                <a:latin typeface="Calibri"/>
              </a:rPr>
              <a:t>ei</a:t>
            </a:r>
            <a:r>
              <a:rPr lang="en-US" sz="3200" b="1" i="0" spc="-22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1" i="0" spc="-47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3200" b="1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3200" b="1" i="0" spc="-44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1" i="0" spc="0" baseline="0" dirty="0">
                <a:solidFill>
                  <a:srgbClr val="000000"/>
                </a:solidFill>
                <a:latin typeface="Calibri"/>
              </a:rPr>
              <a:t>ceme</a:t>
            </a:r>
            <a:r>
              <a:rPr lang="en-US" sz="3200" b="1" i="0" spc="-35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1" i="0" spc="0" baseline="0" dirty="0">
                <a:solidFill>
                  <a:srgbClr val="000000"/>
                </a:solidFill>
                <a:latin typeface="Calibri"/>
              </a:rPr>
              <a:t>t	learning</a:t>
            </a:r>
          </a:p>
          <a:p>
            <a:pPr marL="457200">
              <a:lnSpc>
                <a:spcPts val="4092"/>
              </a:lnSpc>
              <a:tabLst>
                <a:tab pos="2052838" algn="l"/>
                <a:tab pos="2831068" algn="l"/>
                <a:tab pos="4293047" algn="l"/>
                <a:tab pos="4669307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-4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-18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32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ds	f</a:t>
            </a:r>
            <a:r>
              <a:rPr lang="en-US" sz="2800" b="0" i="0" spc="-4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om	sequence	of	actions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Freeform 416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7" name="Freeform 417"/>
          <p:cNvSpPr/>
          <p:nvPr/>
        </p:nvSpPr>
        <p:spPr>
          <a:xfrm flipV="1">
            <a:off x="2394118" y="3102547"/>
            <a:ext cx="4928193" cy="2460054"/>
          </a:xfrm>
          <a:custGeom>
            <a:avLst/>
            <a:gdLst/>
            <a:ahLst/>
            <a:cxnLst/>
            <a:rect l="0" t="0" r="0" b="0"/>
            <a:pathLst>
              <a:path w="4928193" h="2460054">
                <a:moveTo>
                  <a:pt x="0" y="0"/>
                </a:moveTo>
                <a:lnTo>
                  <a:pt x="4928193" y="0"/>
                </a:lnTo>
                <a:moveTo>
                  <a:pt x="0" y="304800"/>
                </a:moveTo>
                <a:lnTo>
                  <a:pt x="4928193" y="304800"/>
                </a:lnTo>
                <a:moveTo>
                  <a:pt x="0" y="609600"/>
                </a:moveTo>
                <a:lnTo>
                  <a:pt x="4928193" y="609600"/>
                </a:lnTo>
                <a:moveTo>
                  <a:pt x="0" y="927100"/>
                </a:moveTo>
                <a:lnTo>
                  <a:pt x="4928193" y="927100"/>
                </a:lnTo>
                <a:moveTo>
                  <a:pt x="0" y="1231900"/>
                </a:moveTo>
                <a:lnTo>
                  <a:pt x="4928193" y="1231900"/>
                </a:lnTo>
                <a:moveTo>
                  <a:pt x="0" y="1536700"/>
                </a:moveTo>
                <a:lnTo>
                  <a:pt x="4928193" y="1536700"/>
                </a:lnTo>
                <a:moveTo>
                  <a:pt x="0" y="1841500"/>
                </a:moveTo>
                <a:lnTo>
                  <a:pt x="4928193" y="1841500"/>
                </a:lnTo>
                <a:moveTo>
                  <a:pt x="0" y="2146300"/>
                </a:moveTo>
                <a:lnTo>
                  <a:pt x="4928193" y="2146300"/>
                </a:lnTo>
                <a:moveTo>
                  <a:pt x="0" y="2460054"/>
                </a:moveTo>
                <a:lnTo>
                  <a:pt x="4928193" y="2460054"/>
                </a:lnTo>
              </a:path>
            </a:pathLst>
          </a:custGeom>
          <a:noFill/>
          <a:ln w="12700" cap="flat" cmpd="sng">
            <a:solidFill>
              <a:srgbClr val="D9D9D9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8" name="Freeform 418"/>
          <p:cNvSpPr/>
          <p:nvPr/>
        </p:nvSpPr>
        <p:spPr>
          <a:xfrm flipV="1">
            <a:off x="2394118" y="3102547"/>
            <a:ext cx="1" cy="2767183"/>
          </a:xfrm>
          <a:custGeom>
            <a:avLst/>
            <a:gdLst/>
            <a:ahLst/>
            <a:cxnLst/>
            <a:rect l="0" t="0" r="0" b="0"/>
            <a:pathLst>
              <a:path w="1" h="2767183">
                <a:moveTo>
                  <a:pt x="0" y="0"/>
                </a:moveTo>
                <a:lnTo>
                  <a:pt x="1" y="2767183"/>
                </a:lnTo>
              </a:path>
            </a:pathLst>
          </a:custGeom>
          <a:noFill/>
          <a:ln w="12700" cap="flat" cmpd="sng">
            <a:solidFill>
              <a:srgbClr val="86868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9" name="Freeform 419"/>
          <p:cNvSpPr/>
          <p:nvPr/>
        </p:nvSpPr>
        <p:spPr>
          <a:xfrm flipV="1">
            <a:off x="2337689" y="3102547"/>
            <a:ext cx="56430" cy="2767183"/>
          </a:xfrm>
          <a:custGeom>
            <a:avLst/>
            <a:gdLst/>
            <a:ahLst/>
            <a:cxnLst/>
            <a:rect l="0" t="0" r="0" b="0"/>
            <a:pathLst>
              <a:path w="56430" h="2767183">
                <a:moveTo>
                  <a:pt x="0" y="0"/>
                </a:moveTo>
                <a:lnTo>
                  <a:pt x="56430" y="0"/>
                </a:lnTo>
                <a:moveTo>
                  <a:pt x="0" y="307129"/>
                </a:moveTo>
                <a:lnTo>
                  <a:pt x="56430" y="307129"/>
                </a:lnTo>
                <a:moveTo>
                  <a:pt x="0" y="611929"/>
                </a:moveTo>
                <a:lnTo>
                  <a:pt x="56430" y="611929"/>
                </a:lnTo>
                <a:moveTo>
                  <a:pt x="0" y="916729"/>
                </a:moveTo>
                <a:lnTo>
                  <a:pt x="56430" y="916729"/>
                </a:lnTo>
                <a:moveTo>
                  <a:pt x="0" y="1234229"/>
                </a:moveTo>
                <a:lnTo>
                  <a:pt x="56430" y="1234229"/>
                </a:lnTo>
                <a:moveTo>
                  <a:pt x="0" y="1539029"/>
                </a:moveTo>
                <a:lnTo>
                  <a:pt x="56430" y="1539029"/>
                </a:lnTo>
                <a:moveTo>
                  <a:pt x="0" y="1843829"/>
                </a:moveTo>
                <a:lnTo>
                  <a:pt x="56430" y="1843829"/>
                </a:lnTo>
                <a:moveTo>
                  <a:pt x="0" y="2148629"/>
                </a:moveTo>
                <a:lnTo>
                  <a:pt x="56430" y="2148629"/>
                </a:lnTo>
                <a:moveTo>
                  <a:pt x="0" y="2453429"/>
                </a:moveTo>
                <a:lnTo>
                  <a:pt x="56430" y="2453429"/>
                </a:lnTo>
                <a:moveTo>
                  <a:pt x="0" y="2767183"/>
                </a:moveTo>
                <a:lnTo>
                  <a:pt x="56430" y="2767183"/>
                </a:lnTo>
              </a:path>
            </a:pathLst>
          </a:custGeom>
          <a:noFill/>
          <a:ln w="12700" cap="flat" cmpd="sng">
            <a:solidFill>
              <a:srgbClr val="86868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0" name="Freeform 420"/>
          <p:cNvSpPr/>
          <p:nvPr/>
        </p:nvSpPr>
        <p:spPr>
          <a:xfrm flipV="1">
            <a:off x="2394118" y="5869729"/>
            <a:ext cx="4928193" cy="1"/>
          </a:xfrm>
          <a:custGeom>
            <a:avLst/>
            <a:gdLst/>
            <a:ahLst/>
            <a:cxnLst/>
            <a:rect l="0" t="0" r="0" b="0"/>
            <a:pathLst>
              <a:path w="4928193" h="1">
                <a:moveTo>
                  <a:pt x="0" y="1"/>
                </a:moveTo>
                <a:lnTo>
                  <a:pt x="4928193" y="0"/>
                </a:lnTo>
              </a:path>
            </a:pathLst>
          </a:custGeom>
          <a:noFill/>
          <a:ln w="12700" cap="flat" cmpd="sng">
            <a:solidFill>
              <a:srgbClr val="86868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1" name="Freeform 421"/>
          <p:cNvSpPr/>
          <p:nvPr/>
        </p:nvSpPr>
        <p:spPr>
          <a:xfrm flipV="1">
            <a:off x="2394118" y="5869729"/>
            <a:ext cx="4928193" cy="56430"/>
          </a:xfrm>
          <a:custGeom>
            <a:avLst/>
            <a:gdLst/>
            <a:ahLst/>
            <a:cxnLst/>
            <a:rect l="0" t="0" r="0" b="0"/>
            <a:pathLst>
              <a:path w="4928193" h="56430">
                <a:moveTo>
                  <a:pt x="0" y="56430"/>
                </a:moveTo>
                <a:lnTo>
                  <a:pt x="0" y="0"/>
                </a:lnTo>
                <a:moveTo>
                  <a:pt x="984081" y="56430"/>
                </a:moveTo>
                <a:lnTo>
                  <a:pt x="984081" y="0"/>
                </a:lnTo>
                <a:moveTo>
                  <a:pt x="1974681" y="56430"/>
                </a:moveTo>
                <a:lnTo>
                  <a:pt x="1974681" y="0"/>
                </a:lnTo>
                <a:moveTo>
                  <a:pt x="2952581" y="56430"/>
                </a:moveTo>
                <a:lnTo>
                  <a:pt x="2952581" y="0"/>
                </a:lnTo>
                <a:moveTo>
                  <a:pt x="3943181" y="56430"/>
                </a:moveTo>
                <a:lnTo>
                  <a:pt x="3943181" y="0"/>
                </a:lnTo>
                <a:moveTo>
                  <a:pt x="4928193" y="56430"/>
                </a:moveTo>
                <a:lnTo>
                  <a:pt x="4928193" y="0"/>
                </a:lnTo>
              </a:path>
            </a:pathLst>
          </a:custGeom>
          <a:noFill/>
          <a:ln w="12700" cap="flat" cmpd="sng">
            <a:solidFill>
              <a:srgbClr val="86868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22" name="Picture 42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2300" y="3556000"/>
            <a:ext cx="241300" cy="241300"/>
          </a:xfrm>
          <a:prstGeom prst="rect">
            <a:avLst/>
          </a:prstGeom>
          <a:noFill/>
        </p:spPr>
      </p:pic>
      <p:pic>
        <p:nvPicPr>
          <p:cNvPr id="423" name="Picture 42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63900" y="3365500"/>
            <a:ext cx="241300" cy="241300"/>
          </a:xfrm>
          <a:prstGeom prst="rect">
            <a:avLst/>
          </a:prstGeom>
          <a:noFill/>
        </p:spPr>
      </p:pic>
      <p:pic>
        <p:nvPicPr>
          <p:cNvPr id="424" name="Picture 42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3543300"/>
            <a:ext cx="241300" cy="241300"/>
          </a:xfrm>
          <a:prstGeom prst="rect">
            <a:avLst/>
          </a:prstGeom>
          <a:noFill/>
        </p:spPr>
      </p:pic>
      <p:pic>
        <p:nvPicPr>
          <p:cNvPr id="425" name="Picture 42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54400" y="3479800"/>
            <a:ext cx="241300" cy="241300"/>
          </a:xfrm>
          <a:prstGeom prst="rect">
            <a:avLst/>
          </a:prstGeom>
          <a:noFill/>
        </p:spPr>
      </p:pic>
      <p:pic>
        <p:nvPicPr>
          <p:cNvPr id="426" name="Picture 42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6000" y="3467100"/>
            <a:ext cx="241300" cy="241300"/>
          </a:xfrm>
          <a:prstGeom prst="rect">
            <a:avLst/>
          </a:prstGeom>
          <a:noFill/>
        </p:spPr>
      </p:pic>
      <p:pic>
        <p:nvPicPr>
          <p:cNvPr id="427" name="Picture 42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3568700"/>
            <a:ext cx="241300" cy="241300"/>
          </a:xfrm>
          <a:prstGeom prst="rect">
            <a:avLst/>
          </a:prstGeom>
          <a:noFill/>
        </p:spPr>
      </p:pic>
      <p:pic>
        <p:nvPicPr>
          <p:cNvPr id="428" name="Picture 42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46500" y="3644900"/>
            <a:ext cx="241300" cy="241300"/>
          </a:xfrm>
          <a:prstGeom prst="rect">
            <a:avLst/>
          </a:prstGeom>
          <a:noFill/>
        </p:spPr>
      </p:pic>
      <p:pic>
        <p:nvPicPr>
          <p:cNvPr id="429" name="Picture 42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48100" y="3454400"/>
            <a:ext cx="241300" cy="241300"/>
          </a:xfrm>
          <a:prstGeom prst="rect">
            <a:avLst/>
          </a:prstGeom>
          <a:noFill/>
        </p:spPr>
      </p:pic>
      <p:pic>
        <p:nvPicPr>
          <p:cNvPr id="430" name="Picture 43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9700" y="3479800"/>
            <a:ext cx="241300" cy="241300"/>
          </a:xfrm>
          <a:prstGeom prst="rect">
            <a:avLst/>
          </a:prstGeom>
          <a:noFill/>
        </p:spPr>
      </p:pic>
      <p:pic>
        <p:nvPicPr>
          <p:cNvPr id="431" name="Picture 43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1300" y="3467100"/>
            <a:ext cx="241300" cy="241300"/>
          </a:xfrm>
          <a:prstGeom prst="rect">
            <a:avLst/>
          </a:prstGeom>
          <a:noFill/>
        </p:spPr>
      </p:pic>
      <p:pic>
        <p:nvPicPr>
          <p:cNvPr id="432" name="Picture 43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40200" y="3606800"/>
            <a:ext cx="241300" cy="241300"/>
          </a:xfrm>
          <a:prstGeom prst="rect">
            <a:avLst/>
          </a:prstGeom>
          <a:noFill/>
        </p:spPr>
      </p:pic>
      <p:pic>
        <p:nvPicPr>
          <p:cNvPr id="433" name="Picture 43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1800" y="3860800"/>
            <a:ext cx="241300" cy="241300"/>
          </a:xfrm>
          <a:prstGeom prst="rect">
            <a:avLst/>
          </a:prstGeom>
          <a:noFill/>
        </p:spPr>
      </p:pic>
      <p:pic>
        <p:nvPicPr>
          <p:cNvPr id="434" name="Picture 43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0" y="3759200"/>
            <a:ext cx="241300" cy="241300"/>
          </a:xfrm>
          <a:prstGeom prst="rect">
            <a:avLst/>
          </a:prstGeom>
          <a:noFill/>
        </p:spPr>
      </p:pic>
      <p:pic>
        <p:nvPicPr>
          <p:cNvPr id="435" name="Picture 43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45000" y="3454400"/>
            <a:ext cx="241300" cy="241300"/>
          </a:xfrm>
          <a:prstGeom prst="rect">
            <a:avLst/>
          </a:prstGeom>
          <a:noFill/>
        </p:spPr>
      </p:pic>
      <p:pic>
        <p:nvPicPr>
          <p:cNvPr id="436" name="Picture 43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6600" y="3771900"/>
            <a:ext cx="241300" cy="241300"/>
          </a:xfrm>
          <a:prstGeom prst="rect">
            <a:avLst/>
          </a:prstGeom>
          <a:noFill/>
        </p:spPr>
      </p:pic>
      <p:pic>
        <p:nvPicPr>
          <p:cNvPr id="437" name="Picture 43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5500" y="3568700"/>
            <a:ext cx="241300" cy="241300"/>
          </a:xfrm>
          <a:prstGeom prst="rect">
            <a:avLst/>
          </a:prstGeom>
          <a:noFill/>
        </p:spPr>
      </p:pic>
      <p:pic>
        <p:nvPicPr>
          <p:cNvPr id="438" name="Picture 43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7100" y="3886200"/>
            <a:ext cx="241300" cy="241300"/>
          </a:xfrm>
          <a:prstGeom prst="rect">
            <a:avLst/>
          </a:prstGeom>
          <a:noFill/>
        </p:spPr>
      </p:pic>
      <p:pic>
        <p:nvPicPr>
          <p:cNvPr id="439" name="Picture 43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8700" y="3352800"/>
            <a:ext cx="241300" cy="241300"/>
          </a:xfrm>
          <a:prstGeom prst="rect">
            <a:avLst/>
          </a:prstGeom>
          <a:noFill/>
        </p:spPr>
      </p:pic>
      <p:pic>
        <p:nvPicPr>
          <p:cNvPr id="440" name="Picture 44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0300" y="3708400"/>
            <a:ext cx="241300" cy="241300"/>
          </a:xfrm>
          <a:prstGeom prst="rect">
            <a:avLst/>
          </a:prstGeom>
          <a:noFill/>
        </p:spPr>
      </p:pic>
      <p:pic>
        <p:nvPicPr>
          <p:cNvPr id="441" name="Picture 44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3759200"/>
            <a:ext cx="241300" cy="241300"/>
          </a:xfrm>
          <a:prstGeom prst="rect">
            <a:avLst/>
          </a:prstGeom>
          <a:noFill/>
        </p:spPr>
      </p:pic>
      <p:pic>
        <p:nvPicPr>
          <p:cNvPr id="442" name="Picture 44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30800" y="3860800"/>
            <a:ext cx="241300" cy="241300"/>
          </a:xfrm>
          <a:prstGeom prst="rect">
            <a:avLst/>
          </a:prstGeom>
          <a:noFill/>
        </p:spPr>
      </p:pic>
      <p:pic>
        <p:nvPicPr>
          <p:cNvPr id="443" name="Picture 44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400" y="3835400"/>
            <a:ext cx="241300" cy="241300"/>
          </a:xfrm>
          <a:prstGeom prst="rect">
            <a:avLst/>
          </a:prstGeom>
          <a:noFill/>
        </p:spPr>
      </p:pic>
      <p:pic>
        <p:nvPicPr>
          <p:cNvPr id="444" name="Picture 44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0" y="3695700"/>
            <a:ext cx="241300" cy="241300"/>
          </a:xfrm>
          <a:prstGeom prst="rect">
            <a:avLst/>
          </a:prstGeom>
          <a:noFill/>
        </p:spPr>
      </p:pic>
      <p:pic>
        <p:nvPicPr>
          <p:cNvPr id="445" name="Picture 44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22900" y="3937000"/>
            <a:ext cx="241300" cy="241300"/>
          </a:xfrm>
          <a:prstGeom prst="rect">
            <a:avLst/>
          </a:prstGeom>
          <a:noFill/>
        </p:spPr>
      </p:pic>
      <p:pic>
        <p:nvPicPr>
          <p:cNvPr id="446" name="Picture 44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4500" y="3886200"/>
            <a:ext cx="241300" cy="241300"/>
          </a:xfrm>
          <a:prstGeom prst="rect">
            <a:avLst/>
          </a:prstGeom>
          <a:noFill/>
        </p:spPr>
      </p:pic>
      <p:pic>
        <p:nvPicPr>
          <p:cNvPr id="447" name="Picture 44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26100" y="3911600"/>
            <a:ext cx="241300" cy="241300"/>
          </a:xfrm>
          <a:prstGeom prst="rect">
            <a:avLst/>
          </a:prstGeom>
          <a:noFill/>
        </p:spPr>
      </p:pic>
      <p:pic>
        <p:nvPicPr>
          <p:cNvPr id="448" name="Picture 44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7700" y="4064000"/>
            <a:ext cx="241300" cy="241300"/>
          </a:xfrm>
          <a:prstGeom prst="rect">
            <a:avLst/>
          </a:prstGeom>
          <a:noFill/>
        </p:spPr>
      </p:pic>
      <p:pic>
        <p:nvPicPr>
          <p:cNvPr id="449" name="Picture 44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16600" y="3949700"/>
            <a:ext cx="241300" cy="241300"/>
          </a:xfrm>
          <a:prstGeom prst="rect">
            <a:avLst/>
          </a:prstGeom>
          <a:noFill/>
        </p:spPr>
      </p:pic>
      <p:pic>
        <p:nvPicPr>
          <p:cNvPr id="450" name="Picture 45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8200" y="4457700"/>
            <a:ext cx="241300" cy="241300"/>
          </a:xfrm>
          <a:prstGeom prst="rect">
            <a:avLst/>
          </a:prstGeom>
          <a:noFill/>
        </p:spPr>
      </p:pic>
      <p:pic>
        <p:nvPicPr>
          <p:cNvPr id="451" name="Picture 45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9800" y="4330700"/>
            <a:ext cx="241300" cy="241300"/>
          </a:xfrm>
          <a:prstGeom prst="rect">
            <a:avLst/>
          </a:prstGeom>
          <a:noFill/>
        </p:spPr>
      </p:pic>
      <p:pic>
        <p:nvPicPr>
          <p:cNvPr id="452" name="Picture 45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1400" y="4127500"/>
            <a:ext cx="241300" cy="241300"/>
          </a:xfrm>
          <a:prstGeom prst="rect">
            <a:avLst/>
          </a:prstGeom>
          <a:noFill/>
        </p:spPr>
      </p:pic>
      <p:pic>
        <p:nvPicPr>
          <p:cNvPr id="453" name="Picture 45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0300" y="4267200"/>
            <a:ext cx="241300" cy="241300"/>
          </a:xfrm>
          <a:prstGeom prst="rect">
            <a:avLst/>
          </a:prstGeom>
          <a:noFill/>
        </p:spPr>
      </p:pic>
      <p:pic>
        <p:nvPicPr>
          <p:cNvPr id="454" name="Picture 45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11900" y="4356100"/>
            <a:ext cx="241300" cy="241300"/>
          </a:xfrm>
          <a:prstGeom prst="rect">
            <a:avLst/>
          </a:prstGeom>
          <a:noFill/>
        </p:spPr>
      </p:pic>
      <p:pic>
        <p:nvPicPr>
          <p:cNvPr id="455" name="Picture 45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3500" y="4660900"/>
            <a:ext cx="241300" cy="241300"/>
          </a:xfrm>
          <a:prstGeom prst="rect">
            <a:avLst/>
          </a:prstGeom>
          <a:noFill/>
        </p:spPr>
      </p:pic>
      <p:pic>
        <p:nvPicPr>
          <p:cNvPr id="456" name="Picture 45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2625" y="3584575"/>
            <a:ext cx="127000" cy="127000"/>
          </a:xfrm>
          <a:prstGeom prst="rect">
            <a:avLst/>
          </a:prstGeom>
          <a:noFill/>
        </p:spPr>
      </p:pic>
      <p:sp>
        <p:nvSpPr>
          <p:cNvPr id="457" name="Freeform 457"/>
          <p:cNvSpPr/>
          <p:nvPr/>
        </p:nvSpPr>
        <p:spPr>
          <a:xfrm flipV="1">
            <a:off x="3235325" y="35972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58" name="Picture 45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4225" y="3394075"/>
            <a:ext cx="127000" cy="127000"/>
          </a:xfrm>
          <a:prstGeom prst="rect">
            <a:avLst/>
          </a:prstGeom>
          <a:noFill/>
        </p:spPr>
      </p:pic>
      <p:pic>
        <p:nvPicPr>
          <p:cNvPr id="459" name="Picture 45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4225" y="3394075"/>
            <a:ext cx="127000" cy="127000"/>
          </a:xfrm>
          <a:prstGeom prst="rect">
            <a:avLst/>
          </a:prstGeom>
          <a:noFill/>
        </p:spPr>
      </p:pic>
      <p:sp>
        <p:nvSpPr>
          <p:cNvPr id="460" name="Freeform 460"/>
          <p:cNvSpPr/>
          <p:nvPr/>
        </p:nvSpPr>
        <p:spPr>
          <a:xfrm flipV="1">
            <a:off x="3336925" y="34067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61" name="Picture 46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3125" y="3571875"/>
            <a:ext cx="127000" cy="127000"/>
          </a:xfrm>
          <a:prstGeom prst="rect">
            <a:avLst/>
          </a:prstGeom>
          <a:noFill/>
        </p:spPr>
      </p:pic>
      <p:sp>
        <p:nvSpPr>
          <p:cNvPr id="462" name="Freeform 462"/>
          <p:cNvSpPr/>
          <p:nvPr/>
        </p:nvSpPr>
        <p:spPr>
          <a:xfrm flipV="1">
            <a:off x="3425825" y="35845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63" name="Picture 46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14725" y="3508375"/>
            <a:ext cx="127000" cy="127000"/>
          </a:xfrm>
          <a:prstGeom prst="rect">
            <a:avLst/>
          </a:prstGeom>
          <a:noFill/>
        </p:spPr>
      </p:pic>
      <p:pic>
        <p:nvPicPr>
          <p:cNvPr id="464" name="Picture 46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14725" y="3508375"/>
            <a:ext cx="127000" cy="127000"/>
          </a:xfrm>
          <a:prstGeom prst="rect">
            <a:avLst/>
          </a:prstGeom>
          <a:noFill/>
        </p:spPr>
      </p:pic>
      <p:sp>
        <p:nvSpPr>
          <p:cNvPr id="465" name="Freeform 465"/>
          <p:cNvSpPr/>
          <p:nvPr/>
        </p:nvSpPr>
        <p:spPr>
          <a:xfrm flipV="1">
            <a:off x="3527425" y="35210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66" name="Picture 46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6325" y="3495675"/>
            <a:ext cx="127000" cy="127000"/>
          </a:xfrm>
          <a:prstGeom prst="rect">
            <a:avLst/>
          </a:prstGeom>
          <a:noFill/>
        </p:spPr>
      </p:pic>
      <p:pic>
        <p:nvPicPr>
          <p:cNvPr id="467" name="Picture 46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6325" y="3495675"/>
            <a:ext cx="127000" cy="127000"/>
          </a:xfrm>
          <a:prstGeom prst="rect">
            <a:avLst/>
          </a:prstGeom>
          <a:noFill/>
        </p:spPr>
      </p:pic>
      <p:sp>
        <p:nvSpPr>
          <p:cNvPr id="468" name="Freeform 468"/>
          <p:cNvSpPr/>
          <p:nvPr/>
        </p:nvSpPr>
        <p:spPr>
          <a:xfrm flipV="1">
            <a:off x="3629025" y="35083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69" name="Picture 46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7925" y="3597275"/>
            <a:ext cx="127000" cy="127000"/>
          </a:xfrm>
          <a:prstGeom prst="rect">
            <a:avLst/>
          </a:prstGeom>
          <a:noFill/>
        </p:spPr>
      </p:pic>
      <p:sp>
        <p:nvSpPr>
          <p:cNvPr id="470" name="Freeform 470"/>
          <p:cNvSpPr/>
          <p:nvPr/>
        </p:nvSpPr>
        <p:spPr>
          <a:xfrm flipV="1">
            <a:off x="3730625" y="36099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71" name="Picture 47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06825" y="3673475"/>
            <a:ext cx="127000" cy="127000"/>
          </a:xfrm>
          <a:prstGeom prst="rect">
            <a:avLst/>
          </a:prstGeom>
          <a:noFill/>
        </p:spPr>
      </p:pic>
      <p:sp>
        <p:nvSpPr>
          <p:cNvPr id="472" name="Freeform 472"/>
          <p:cNvSpPr/>
          <p:nvPr/>
        </p:nvSpPr>
        <p:spPr>
          <a:xfrm flipV="1">
            <a:off x="3819525" y="36861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73" name="Picture 47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08425" y="3482975"/>
            <a:ext cx="127000" cy="127000"/>
          </a:xfrm>
          <a:prstGeom prst="rect">
            <a:avLst/>
          </a:prstGeom>
          <a:noFill/>
        </p:spPr>
      </p:pic>
      <p:sp>
        <p:nvSpPr>
          <p:cNvPr id="474" name="Freeform 474"/>
          <p:cNvSpPr/>
          <p:nvPr/>
        </p:nvSpPr>
        <p:spPr>
          <a:xfrm flipV="1">
            <a:off x="3921125" y="34956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75" name="Picture 47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0025" y="3508375"/>
            <a:ext cx="127000" cy="127000"/>
          </a:xfrm>
          <a:prstGeom prst="rect">
            <a:avLst/>
          </a:prstGeom>
          <a:noFill/>
        </p:spPr>
      </p:pic>
      <p:pic>
        <p:nvPicPr>
          <p:cNvPr id="476" name="Picture 47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0025" y="3508375"/>
            <a:ext cx="127000" cy="127000"/>
          </a:xfrm>
          <a:prstGeom prst="rect">
            <a:avLst/>
          </a:prstGeom>
          <a:noFill/>
        </p:spPr>
      </p:pic>
      <p:sp>
        <p:nvSpPr>
          <p:cNvPr id="477" name="Freeform 477"/>
          <p:cNvSpPr/>
          <p:nvPr/>
        </p:nvSpPr>
        <p:spPr>
          <a:xfrm flipV="1">
            <a:off x="4022725" y="35210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78" name="Picture 47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1625" y="3495675"/>
            <a:ext cx="127000" cy="127000"/>
          </a:xfrm>
          <a:prstGeom prst="rect">
            <a:avLst/>
          </a:prstGeom>
          <a:noFill/>
        </p:spPr>
      </p:pic>
      <p:pic>
        <p:nvPicPr>
          <p:cNvPr id="479" name="Picture 479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1625" y="3495675"/>
            <a:ext cx="127000" cy="127000"/>
          </a:xfrm>
          <a:prstGeom prst="rect">
            <a:avLst/>
          </a:prstGeom>
          <a:noFill/>
        </p:spPr>
      </p:pic>
      <p:sp>
        <p:nvSpPr>
          <p:cNvPr id="480" name="Freeform 480"/>
          <p:cNvSpPr/>
          <p:nvPr/>
        </p:nvSpPr>
        <p:spPr>
          <a:xfrm flipV="1">
            <a:off x="4124325" y="35083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1" name="Picture 481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0525" y="3635375"/>
            <a:ext cx="127000" cy="127000"/>
          </a:xfrm>
          <a:prstGeom prst="rect">
            <a:avLst/>
          </a:prstGeom>
          <a:noFill/>
        </p:spPr>
      </p:pic>
      <p:sp>
        <p:nvSpPr>
          <p:cNvPr id="482" name="Freeform 482"/>
          <p:cNvSpPr/>
          <p:nvPr/>
        </p:nvSpPr>
        <p:spPr>
          <a:xfrm flipV="1">
            <a:off x="4213225" y="36480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3" name="Picture 483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2125" y="3889375"/>
            <a:ext cx="127000" cy="127000"/>
          </a:xfrm>
          <a:prstGeom prst="rect">
            <a:avLst/>
          </a:prstGeom>
          <a:noFill/>
        </p:spPr>
      </p:pic>
      <p:sp>
        <p:nvSpPr>
          <p:cNvPr id="484" name="Freeform 484"/>
          <p:cNvSpPr/>
          <p:nvPr/>
        </p:nvSpPr>
        <p:spPr>
          <a:xfrm flipV="1">
            <a:off x="4314825" y="39020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5" name="Picture 485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03725" y="3787775"/>
            <a:ext cx="127000" cy="127000"/>
          </a:xfrm>
          <a:prstGeom prst="rect">
            <a:avLst/>
          </a:prstGeom>
          <a:noFill/>
        </p:spPr>
      </p:pic>
      <p:sp>
        <p:nvSpPr>
          <p:cNvPr id="486" name="Freeform 486"/>
          <p:cNvSpPr/>
          <p:nvPr/>
        </p:nvSpPr>
        <p:spPr>
          <a:xfrm flipV="1">
            <a:off x="4416425" y="38004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7" name="Picture 487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5325" y="3482975"/>
            <a:ext cx="127000" cy="127000"/>
          </a:xfrm>
          <a:prstGeom prst="rect">
            <a:avLst/>
          </a:prstGeom>
          <a:noFill/>
        </p:spPr>
      </p:pic>
      <p:sp>
        <p:nvSpPr>
          <p:cNvPr id="488" name="Freeform 488"/>
          <p:cNvSpPr/>
          <p:nvPr/>
        </p:nvSpPr>
        <p:spPr>
          <a:xfrm flipV="1">
            <a:off x="4518025" y="34956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9" name="Picture 48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6925" y="3800475"/>
            <a:ext cx="127000" cy="127000"/>
          </a:xfrm>
          <a:prstGeom prst="rect">
            <a:avLst/>
          </a:prstGeom>
          <a:noFill/>
        </p:spPr>
      </p:pic>
      <p:sp>
        <p:nvSpPr>
          <p:cNvPr id="490" name="Freeform 490"/>
          <p:cNvSpPr/>
          <p:nvPr/>
        </p:nvSpPr>
        <p:spPr>
          <a:xfrm flipV="1">
            <a:off x="4619625" y="38131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91" name="Picture 491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5825" y="3597275"/>
            <a:ext cx="127000" cy="127000"/>
          </a:xfrm>
          <a:prstGeom prst="rect">
            <a:avLst/>
          </a:prstGeom>
          <a:noFill/>
        </p:spPr>
      </p:pic>
      <p:sp>
        <p:nvSpPr>
          <p:cNvPr id="492" name="Freeform 492"/>
          <p:cNvSpPr/>
          <p:nvPr/>
        </p:nvSpPr>
        <p:spPr>
          <a:xfrm flipV="1">
            <a:off x="4708525" y="36099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93" name="Picture 493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7425" y="3914775"/>
            <a:ext cx="127000" cy="127000"/>
          </a:xfrm>
          <a:prstGeom prst="rect">
            <a:avLst/>
          </a:prstGeom>
          <a:noFill/>
        </p:spPr>
      </p:pic>
      <p:pic>
        <p:nvPicPr>
          <p:cNvPr id="494" name="Picture 49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7425" y="3914775"/>
            <a:ext cx="127000" cy="127000"/>
          </a:xfrm>
          <a:prstGeom prst="rect">
            <a:avLst/>
          </a:prstGeom>
          <a:noFill/>
        </p:spPr>
      </p:pic>
      <p:sp>
        <p:nvSpPr>
          <p:cNvPr id="495" name="Freeform 495"/>
          <p:cNvSpPr/>
          <p:nvPr/>
        </p:nvSpPr>
        <p:spPr>
          <a:xfrm flipV="1">
            <a:off x="4810125" y="39274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96" name="Picture 49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99025" y="3381375"/>
            <a:ext cx="127000" cy="127000"/>
          </a:xfrm>
          <a:prstGeom prst="rect">
            <a:avLst/>
          </a:prstGeom>
          <a:noFill/>
        </p:spPr>
      </p:pic>
      <p:sp>
        <p:nvSpPr>
          <p:cNvPr id="497" name="Freeform 497"/>
          <p:cNvSpPr/>
          <p:nvPr/>
        </p:nvSpPr>
        <p:spPr>
          <a:xfrm flipV="1">
            <a:off x="4911725" y="33940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98" name="Picture 49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0625" y="3736975"/>
            <a:ext cx="127000" cy="127000"/>
          </a:xfrm>
          <a:prstGeom prst="rect">
            <a:avLst/>
          </a:prstGeom>
          <a:noFill/>
        </p:spPr>
      </p:pic>
      <p:sp>
        <p:nvSpPr>
          <p:cNvPr id="499" name="Freeform 499"/>
          <p:cNvSpPr/>
          <p:nvPr/>
        </p:nvSpPr>
        <p:spPr>
          <a:xfrm flipV="1">
            <a:off x="5013325" y="37496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00" name="Picture 50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89525" y="3787775"/>
            <a:ext cx="127000" cy="127000"/>
          </a:xfrm>
          <a:prstGeom prst="rect">
            <a:avLst/>
          </a:prstGeom>
          <a:noFill/>
        </p:spPr>
      </p:pic>
      <p:sp>
        <p:nvSpPr>
          <p:cNvPr id="501" name="Freeform 501"/>
          <p:cNvSpPr/>
          <p:nvPr/>
        </p:nvSpPr>
        <p:spPr>
          <a:xfrm flipV="1">
            <a:off x="5102225" y="38004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02" name="Picture 50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91125" y="3889375"/>
            <a:ext cx="127000" cy="127000"/>
          </a:xfrm>
          <a:prstGeom prst="rect">
            <a:avLst/>
          </a:prstGeom>
          <a:noFill/>
        </p:spPr>
      </p:pic>
      <p:sp>
        <p:nvSpPr>
          <p:cNvPr id="503" name="Freeform 503"/>
          <p:cNvSpPr/>
          <p:nvPr/>
        </p:nvSpPr>
        <p:spPr>
          <a:xfrm flipV="1">
            <a:off x="5203825" y="39020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04" name="Picture 50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3863975"/>
            <a:ext cx="127000" cy="127000"/>
          </a:xfrm>
          <a:prstGeom prst="rect">
            <a:avLst/>
          </a:prstGeom>
          <a:noFill/>
        </p:spPr>
      </p:pic>
      <p:pic>
        <p:nvPicPr>
          <p:cNvPr id="505" name="Picture 50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3863975"/>
            <a:ext cx="127000" cy="127000"/>
          </a:xfrm>
          <a:prstGeom prst="rect">
            <a:avLst/>
          </a:prstGeom>
          <a:noFill/>
        </p:spPr>
      </p:pic>
      <p:sp>
        <p:nvSpPr>
          <p:cNvPr id="506" name="Freeform 506"/>
          <p:cNvSpPr/>
          <p:nvPr/>
        </p:nvSpPr>
        <p:spPr>
          <a:xfrm flipV="1">
            <a:off x="5305425" y="38766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07" name="Picture 50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4325" y="3724275"/>
            <a:ext cx="127000" cy="127000"/>
          </a:xfrm>
          <a:prstGeom prst="rect">
            <a:avLst/>
          </a:prstGeom>
          <a:noFill/>
        </p:spPr>
      </p:pic>
      <p:sp>
        <p:nvSpPr>
          <p:cNvPr id="508" name="Freeform 508"/>
          <p:cNvSpPr/>
          <p:nvPr/>
        </p:nvSpPr>
        <p:spPr>
          <a:xfrm flipV="1">
            <a:off x="5407025" y="37369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09" name="Picture 509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3225" y="3965575"/>
            <a:ext cx="127000" cy="127000"/>
          </a:xfrm>
          <a:prstGeom prst="rect">
            <a:avLst/>
          </a:prstGeom>
          <a:noFill/>
        </p:spPr>
      </p:pic>
      <p:pic>
        <p:nvPicPr>
          <p:cNvPr id="510" name="Picture 51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3225" y="3965575"/>
            <a:ext cx="127000" cy="127000"/>
          </a:xfrm>
          <a:prstGeom prst="rect">
            <a:avLst/>
          </a:prstGeom>
          <a:noFill/>
        </p:spPr>
      </p:pic>
      <p:sp>
        <p:nvSpPr>
          <p:cNvPr id="511" name="Freeform 511"/>
          <p:cNvSpPr/>
          <p:nvPr/>
        </p:nvSpPr>
        <p:spPr>
          <a:xfrm flipV="1">
            <a:off x="5495925" y="39782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12" name="Picture 51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4825" y="3914775"/>
            <a:ext cx="127000" cy="127000"/>
          </a:xfrm>
          <a:prstGeom prst="rect">
            <a:avLst/>
          </a:prstGeom>
          <a:noFill/>
        </p:spPr>
      </p:pic>
      <p:pic>
        <p:nvPicPr>
          <p:cNvPr id="513" name="Picture 513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4825" y="3914775"/>
            <a:ext cx="127000" cy="127000"/>
          </a:xfrm>
          <a:prstGeom prst="rect">
            <a:avLst/>
          </a:prstGeom>
          <a:noFill/>
        </p:spPr>
      </p:pic>
      <p:sp>
        <p:nvSpPr>
          <p:cNvPr id="514" name="Freeform 514"/>
          <p:cNvSpPr/>
          <p:nvPr/>
        </p:nvSpPr>
        <p:spPr>
          <a:xfrm flipV="1">
            <a:off x="5597525" y="39274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15" name="Picture 51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6425" y="3940175"/>
            <a:ext cx="127000" cy="127000"/>
          </a:xfrm>
          <a:prstGeom prst="rect">
            <a:avLst/>
          </a:prstGeom>
          <a:noFill/>
        </p:spPr>
      </p:pic>
      <p:sp>
        <p:nvSpPr>
          <p:cNvPr id="516" name="Freeform 516"/>
          <p:cNvSpPr/>
          <p:nvPr/>
        </p:nvSpPr>
        <p:spPr>
          <a:xfrm flipV="1">
            <a:off x="5699125" y="39528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17" name="Picture 517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88025" y="4092575"/>
            <a:ext cx="127000" cy="127000"/>
          </a:xfrm>
          <a:prstGeom prst="rect">
            <a:avLst/>
          </a:prstGeom>
          <a:noFill/>
        </p:spPr>
      </p:pic>
      <p:sp>
        <p:nvSpPr>
          <p:cNvPr id="518" name="Freeform 518"/>
          <p:cNvSpPr/>
          <p:nvPr/>
        </p:nvSpPr>
        <p:spPr>
          <a:xfrm flipV="1">
            <a:off x="5800725" y="41052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19" name="Picture 519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76925" y="3978275"/>
            <a:ext cx="127000" cy="127000"/>
          </a:xfrm>
          <a:prstGeom prst="rect">
            <a:avLst/>
          </a:prstGeom>
          <a:noFill/>
        </p:spPr>
      </p:pic>
      <p:sp>
        <p:nvSpPr>
          <p:cNvPr id="520" name="Freeform 520"/>
          <p:cNvSpPr/>
          <p:nvPr/>
        </p:nvSpPr>
        <p:spPr>
          <a:xfrm flipV="1">
            <a:off x="5889625" y="39909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21" name="Picture 52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78525" y="4486275"/>
            <a:ext cx="127000" cy="127000"/>
          </a:xfrm>
          <a:prstGeom prst="rect">
            <a:avLst/>
          </a:prstGeom>
          <a:noFill/>
        </p:spPr>
      </p:pic>
      <p:pic>
        <p:nvPicPr>
          <p:cNvPr id="522" name="Picture 522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78525" y="4486275"/>
            <a:ext cx="127000" cy="127000"/>
          </a:xfrm>
          <a:prstGeom prst="rect">
            <a:avLst/>
          </a:prstGeom>
          <a:noFill/>
        </p:spPr>
      </p:pic>
      <p:sp>
        <p:nvSpPr>
          <p:cNvPr id="523" name="Freeform 523"/>
          <p:cNvSpPr/>
          <p:nvPr/>
        </p:nvSpPr>
        <p:spPr>
          <a:xfrm flipV="1">
            <a:off x="5991225" y="44989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24" name="Picture 52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0125" y="4359275"/>
            <a:ext cx="127000" cy="127000"/>
          </a:xfrm>
          <a:prstGeom prst="rect">
            <a:avLst/>
          </a:prstGeom>
          <a:noFill/>
        </p:spPr>
      </p:pic>
      <p:sp>
        <p:nvSpPr>
          <p:cNvPr id="525" name="Freeform 525"/>
          <p:cNvSpPr/>
          <p:nvPr/>
        </p:nvSpPr>
        <p:spPr>
          <a:xfrm flipV="1">
            <a:off x="6092825" y="43719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26" name="Picture 52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1725" y="4156075"/>
            <a:ext cx="127000" cy="127000"/>
          </a:xfrm>
          <a:prstGeom prst="rect">
            <a:avLst/>
          </a:prstGeom>
          <a:noFill/>
        </p:spPr>
      </p:pic>
      <p:sp>
        <p:nvSpPr>
          <p:cNvPr id="527" name="Freeform 527"/>
          <p:cNvSpPr/>
          <p:nvPr/>
        </p:nvSpPr>
        <p:spPr>
          <a:xfrm flipV="1">
            <a:off x="6194425" y="41687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28" name="Picture 52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70625" y="4295775"/>
            <a:ext cx="127000" cy="127000"/>
          </a:xfrm>
          <a:prstGeom prst="rect">
            <a:avLst/>
          </a:prstGeom>
          <a:noFill/>
        </p:spPr>
      </p:pic>
      <p:sp>
        <p:nvSpPr>
          <p:cNvPr id="529" name="Freeform 529"/>
          <p:cNvSpPr/>
          <p:nvPr/>
        </p:nvSpPr>
        <p:spPr>
          <a:xfrm flipV="1">
            <a:off x="6283325" y="43084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30" name="Picture 53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2225" y="4384675"/>
            <a:ext cx="127000" cy="127000"/>
          </a:xfrm>
          <a:prstGeom prst="rect">
            <a:avLst/>
          </a:prstGeom>
          <a:noFill/>
        </p:spPr>
      </p:pic>
      <p:pic>
        <p:nvPicPr>
          <p:cNvPr id="531" name="Picture 53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2225" y="4384675"/>
            <a:ext cx="127000" cy="127000"/>
          </a:xfrm>
          <a:prstGeom prst="rect">
            <a:avLst/>
          </a:prstGeom>
          <a:noFill/>
        </p:spPr>
      </p:pic>
      <p:sp>
        <p:nvSpPr>
          <p:cNvPr id="532" name="Freeform 532"/>
          <p:cNvSpPr/>
          <p:nvPr/>
        </p:nvSpPr>
        <p:spPr>
          <a:xfrm flipV="1">
            <a:off x="6384925" y="43973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33" name="Picture 533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3825" y="4689475"/>
            <a:ext cx="127000" cy="127000"/>
          </a:xfrm>
          <a:prstGeom prst="rect">
            <a:avLst/>
          </a:prstGeom>
          <a:noFill/>
        </p:spPr>
      </p:pic>
      <p:pic>
        <p:nvPicPr>
          <p:cNvPr id="534" name="Picture 53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3825" y="4689475"/>
            <a:ext cx="127000" cy="127000"/>
          </a:xfrm>
          <a:prstGeom prst="rect">
            <a:avLst/>
          </a:prstGeom>
          <a:noFill/>
        </p:spPr>
      </p:pic>
      <p:sp>
        <p:nvSpPr>
          <p:cNvPr id="535" name="Freeform 535"/>
          <p:cNvSpPr/>
          <p:nvPr/>
        </p:nvSpPr>
        <p:spPr>
          <a:xfrm flipV="1">
            <a:off x="6486525" y="4702176"/>
            <a:ext cx="101600" cy="101600"/>
          </a:xfrm>
          <a:custGeom>
            <a:avLst/>
            <a:gdLst/>
            <a:ahLst/>
            <a:cxnLst/>
            <a:rect l="0" t="0" r="0" b="0"/>
            <a:pathLst>
              <a:path w="1290320000" h="1290320000">
                <a:moveTo>
                  <a:pt x="645160000" y="1290320000"/>
                </a:moveTo>
                <a:lnTo>
                  <a:pt x="1290320000" y="645160000"/>
                </a:lnTo>
                <a:lnTo>
                  <a:pt x="645160000" y="0"/>
                </a:lnTo>
                <a:lnTo>
                  <a:pt x="0" y="645160000"/>
                </a:lnTo>
                <a:close/>
                <a:moveTo>
                  <a:pt x="0" y="13709650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36" name="Picture 53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4000" y="3365500"/>
            <a:ext cx="4254500" cy="1104900"/>
          </a:xfrm>
          <a:prstGeom prst="rect">
            <a:avLst/>
          </a:prstGeom>
          <a:noFill/>
        </p:spPr>
      </p:pic>
      <p:sp>
        <p:nvSpPr>
          <p:cNvPr id="537" name="Freeform 537"/>
          <p:cNvSpPr/>
          <p:nvPr/>
        </p:nvSpPr>
        <p:spPr>
          <a:xfrm flipV="1">
            <a:off x="2857500" y="3416300"/>
            <a:ext cx="4114800" cy="952500"/>
          </a:xfrm>
          <a:custGeom>
            <a:avLst/>
            <a:gdLst/>
            <a:ahLst/>
            <a:cxnLst/>
            <a:rect l="0" t="0" r="0" b="0"/>
            <a:pathLst>
              <a:path w="4114800" h="952500">
                <a:moveTo>
                  <a:pt x="0" y="952500"/>
                </a:moveTo>
                <a:lnTo>
                  <a:pt x="4114800" y="0"/>
                </a:lnTo>
              </a:path>
            </a:pathLst>
          </a:custGeom>
          <a:noFill/>
          <a:ln w="25400" cap="flat" cmpd="sng">
            <a:solidFill>
              <a:srgbClr val="F4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38" name="Picture 538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2100" y="3517900"/>
            <a:ext cx="4241800" cy="1257300"/>
          </a:xfrm>
          <a:prstGeom prst="rect">
            <a:avLst/>
          </a:prstGeom>
          <a:noFill/>
        </p:spPr>
      </p:pic>
      <p:sp>
        <p:nvSpPr>
          <p:cNvPr id="539" name="Freeform 539"/>
          <p:cNvSpPr/>
          <p:nvPr/>
        </p:nvSpPr>
        <p:spPr>
          <a:xfrm flipV="1">
            <a:off x="2895600" y="3568700"/>
            <a:ext cx="4114800" cy="1117600"/>
          </a:xfrm>
          <a:custGeom>
            <a:avLst/>
            <a:gdLst/>
            <a:ahLst/>
            <a:cxnLst/>
            <a:rect l="0" t="0" r="0" b="0"/>
            <a:pathLst>
              <a:path w="4114800" h="1117600">
                <a:moveTo>
                  <a:pt x="0" y="1117600"/>
                </a:moveTo>
                <a:cubicBezTo>
                  <a:pt x="787400" y="1109134"/>
                  <a:pt x="1574800" y="1100667"/>
                  <a:pt x="2260600" y="914400"/>
                </a:cubicBezTo>
                <a:cubicBezTo>
                  <a:pt x="2946400" y="728133"/>
                  <a:pt x="4114800" y="0"/>
                  <a:pt x="4114800" y="0"/>
                </a:cubicBezTo>
              </a:path>
            </a:pathLst>
          </a:custGeom>
          <a:noFill/>
          <a:ln w="25400" cap="flat" cmpd="sng">
            <a:solidFill>
              <a:srgbClr val="248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40" name="Rectangle 540"/>
          <p:cNvSpPr/>
          <p:nvPr/>
        </p:nvSpPr>
        <p:spPr>
          <a:xfrm>
            <a:off x="917098" y="-6766"/>
            <a:ext cx="7307427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620324" algn="l"/>
                <a:tab pos="4851613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Supervised	Learning:	</a:t>
            </a:r>
            <a:r>
              <a:rPr lang="en-US" sz="4400" b="0" i="0" spc="-7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eg</a:t>
            </a:r>
            <a:r>
              <a:rPr lang="en-US" sz="4400" b="0" i="0" spc="-5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ession</a:t>
            </a:r>
          </a:p>
        </p:txBody>
      </p:sp>
      <p:sp>
        <p:nvSpPr>
          <p:cNvPr id="541" name="Rectangle 541"/>
          <p:cNvSpPr/>
          <p:nvPr/>
        </p:nvSpPr>
        <p:spPr>
          <a:xfrm>
            <a:off x="548640" y="1045485"/>
            <a:ext cx="5729681" cy="646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81983" algn="l"/>
                <a:tab pos="2069592" algn="l"/>
                <a:tab pos="2725249" algn="l"/>
                <a:tab pos="3412616" algn="l"/>
                <a:tab pos="4068274" algn="l"/>
                <a:tab pos="4571519" algn="l"/>
                <a:tab pos="5263641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Gi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en	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1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1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),	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2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2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),	...,	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542" name="Rectangle 542"/>
          <p:cNvSpPr/>
          <p:nvPr/>
        </p:nvSpPr>
        <p:spPr>
          <a:xfrm>
            <a:off x="548640" y="1629685"/>
            <a:ext cx="7088530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59062" algn="l"/>
                <a:tab pos="1646712" algn="l"/>
                <a:tab pos="3121025" algn="l"/>
                <a:tab pos="3891023" algn="l"/>
                <a:tab pos="4330382" algn="l"/>
                <a:tab pos="5590158" algn="l"/>
                <a:tab pos="6856476" algn="l"/>
                <a:tab pos="6856476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Learn	a	function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f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	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	p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edict	</a:t>
            </a:r>
            <a:r>
              <a:rPr lang="en-US" sz="3200" b="0" i="0" spc="731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gi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en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	</a:t>
            </a:r>
          </a:p>
        </p:txBody>
      </p:sp>
      <p:sp>
        <p:nvSpPr>
          <p:cNvPr id="543" name="Rectangle 543"/>
          <p:cNvSpPr/>
          <p:nvPr/>
        </p:nvSpPr>
        <p:spPr>
          <a:xfrm>
            <a:off x="1005839" y="2223852"/>
            <a:ext cx="4463707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42921" algn="l"/>
                <a:tab pos="2534577" algn="l"/>
                <a:tab pos="2971253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64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is	</a:t>
            </a:r>
            <a:r>
              <a:rPr lang="en-US" sz="2800" b="0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eal</a:t>
            </a:r>
            <a:r>
              <a:rPr lang="en-US" sz="2800" b="0" i="0" spc="-17" baseline="0" dirty="0">
                <a:solidFill>
                  <a:srgbClr val="000000"/>
                </a:solidFill>
                <a:latin typeface="Calibri"/>
              </a:rPr>
              <a:t>-</a:t>
            </a:r>
            <a:r>
              <a:rPr lang="en-US" sz="2800" b="0" i="0" spc="-43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alued	==	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eg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ession</a:t>
            </a:r>
          </a:p>
        </p:txBody>
      </p:sp>
      <p:sp>
        <p:nvSpPr>
          <p:cNvPr id="544" name="Rectangle 544"/>
          <p:cNvSpPr/>
          <p:nvPr/>
        </p:nvSpPr>
        <p:spPr>
          <a:xfrm>
            <a:off x="2139060" y="5713625"/>
            <a:ext cx="90144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0</a:t>
            </a:r>
          </a:p>
        </p:txBody>
      </p:sp>
      <p:sp>
        <p:nvSpPr>
          <p:cNvPr id="545" name="Rectangle 545"/>
          <p:cNvSpPr/>
          <p:nvPr/>
        </p:nvSpPr>
        <p:spPr>
          <a:xfrm>
            <a:off x="2139060" y="5406160"/>
            <a:ext cx="90144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546" name="Rectangle 546"/>
          <p:cNvSpPr/>
          <p:nvPr/>
        </p:nvSpPr>
        <p:spPr>
          <a:xfrm>
            <a:off x="2139060" y="5098695"/>
            <a:ext cx="90144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547" name="Rectangle 547"/>
          <p:cNvSpPr/>
          <p:nvPr/>
        </p:nvSpPr>
        <p:spPr>
          <a:xfrm>
            <a:off x="2139060" y="4791230"/>
            <a:ext cx="90144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548" name="Rectangle 548"/>
          <p:cNvSpPr/>
          <p:nvPr/>
        </p:nvSpPr>
        <p:spPr>
          <a:xfrm>
            <a:off x="2139060" y="4483766"/>
            <a:ext cx="90144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sp>
        <p:nvSpPr>
          <p:cNvPr id="549" name="Rectangle 549"/>
          <p:cNvSpPr/>
          <p:nvPr/>
        </p:nvSpPr>
        <p:spPr>
          <a:xfrm>
            <a:off x="2139060" y="4176300"/>
            <a:ext cx="90144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5</a:t>
            </a:r>
          </a:p>
        </p:txBody>
      </p:sp>
      <p:sp>
        <p:nvSpPr>
          <p:cNvPr id="550" name="Rectangle 550"/>
          <p:cNvSpPr/>
          <p:nvPr/>
        </p:nvSpPr>
        <p:spPr>
          <a:xfrm>
            <a:off x="2139060" y="3868836"/>
            <a:ext cx="90144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6</a:t>
            </a:r>
          </a:p>
        </p:txBody>
      </p:sp>
      <p:sp>
        <p:nvSpPr>
          <p:cNvPr id="551" name="Rectangle 551"/>
          <p:cNvSpPr/>
          <p:nvPr/>
        </p:nvSpPr>
        <p:spPr>
          <a:xfrm>
            <a:off x="2139060" y="3561371"/>
            <a:ext cx="90144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7</a:t>
            </a:r>
          </a:p>
        </p:txBody>
      </p:sp>
      <p:sp>
        <p:nvSpPr>
          <p:cNvPr id="552" name="Rectangle 552"/>
          <p:cNvSpPr/>
          <p:nvPr/>
        </p:nvSpPr>
        <p:spPr>
          <a:xfrm>
            <a:off x="2139060" y="3253907"/>
            <a:ext cx="90144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8</a:t>
            </a:r>
          </a:p>
        </p:txBody>
      </p:sp>
      <p:sp>
        <p:nvSpPr>
          <p:cNvPr id="553" name="Rectangle 553"/>
          <p:cNvSpPr/>
          <p:nvPr/>
        </p:nvSpPr>
        <p:spPr>
          <a:xfrm>
            <a:off x="2139060" y="2946441"/>
            <a:ext cx="90144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9</a:t>
            </a:r>
          </a:p>
        </p:txBody>
      </p:sp>
      <p:sp>
        <p:nvSpPr>
          <p:cNvPr id="554" name="Rectangle 554"/>
          <p:cNvSpPr/>
          <p:nvPr/>
        </p:nvSpPr>
        <p:spPr>
          <a:xfrm>
            <a:off x="2213905" y="5935006"/>
            <a:ext cx="5288664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85639" algn="l"/>
                <a:tab pos="1971277" algn="l"/>
                <a:tab pos="2956915" algn="l"/>
                <a:tab pos="3942553" algn="l"/>
                <a:tab pos="4928192" algn="l"/>
              </a:tabLst>
            </a:pP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1970	1980	1990	2000	2010	2020</a:t>
            </a:r>
          </a:p>
        </p:txBody>
      </p:sp>
      <p:sp>
        <p:nvSpPr>
          <p:cNvPr id="555" name="Rectangle 555"/>
          <p:cNvSpPr/>
          <p:nvPr/>
        </p:nvSpPr>
        <p:spPr>
          <a:xfrm rot="-5400000">
            <a:off x="559843" y="4212047"/>
            <a:ext cx="2379408" cy="4764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50417" algn="l"/>
                <a:tab pos="1313319" algn="l"/>
                <a:tab pos="1614868" algn="l"/>
                <a:tab pos="1866455" algn="l"/>
              </a:tabLst>
            </a:pPr>
            <a:r>
              <a:rPr lang="en-US" sz="1400" b="1" i="0" spc="0" baseline="0" dirty="0">
                <a:solidFill>
                  <a:srgbClr val="000000"/>
                </a:solidFill>
                <a:latin typeface="Calibri"/>
              </a:rPr>
              <a:t>Sep</a:t>
            </a:r>
            <a:r>
              <a:rPr lang="en-US" sz="1400" b="1" i="0" spc="-1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400" b="1" i="0" spc="0" baseline="0" dirty="0">
                <a:solidFill>
                  <a:srgbClr val="000000"/>
                </a:solidFill>
                <a:latin typeface="Calibri"/>
              </a:rPr>
              <a:t>ember	A</a:t>
            </a:r>
            <a:r>
              <a:rPr lang="en-US" sz="1400" b="1" i="0" spc="-1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400" b="1" i="0" spc="0" baseline="0" dirty="0">
                <a:solidFill>
                  <a:srgbClr val="000000"/>
                </a:solidFill>
                <a:latin typeface="Calibri"/>
              </a:rPr>
              <a:t>ctic	Sea	Ice	Ex</a:t>
            </a:r>
            <a:r>
              <a:rPr lang="en-US" sz="1400" b="1" i="0" spc="-1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400" b="1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400" b="1" i="0" spc="-14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400" b="1" i="0" spc="0" baseline="0" dirty="0">
                <a:solidFill>
                  <a:srgbClr val="000000"/>
                </a:solidFill>
                <a:latin typeface="Calibri"/>
              </a:rPr>
              <a:t>t</a:t>
            </a:r>
          </a:p>
          <a:p>
            <a:pPr marL="514730">
              <a:lnSpc>
                <a:spcPts val="1700"/>
              </a:lnSpc>
              <a:tabLst>
                <a:tab pos="1332770" algn="l"/>
                <a:tab pos="1539338" algn="l"/>
              </a:tabLst>
            </a:pPr>
            <a:r>
              <a:rPr lang="en-US" sz="1400" b="1" i="0" spc="0" baseline="0" dirty="0">
                <a:solidFill>
                  <a:srgbClr val="000000"/>
                </a:solidFill>
                <a:latin typeface="Calibri"/>
              </a:rPr>
              <a:t>(1,000,000	sq	km)</a:t>
            </a:r>
          </a:p>
        </p:txBody>
      </p:sp>
      <p:sp>
        <p:nvSpPr>
          <p:cNvPr id="556" name="Rectangle 556"/>
          <p:cNvSpPr/>
          <p:nvPr/>
        </p:nvSpPr>
        <p:spPr>
          <a:xfrm>
            <a:off x="4698893" y="6196499"/>
            <a:ext cx="318582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400" b="1" i="0" spc="-113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400" b="1" i="0" spc="0" baseline="0" dirty="0">
                <a:solidFill>
                  <a:srgbClr val="000000"/>
                </a:solidFill>
                <a:latin typeface="Calibri"/>
              </a:rPr>
              <a:t>ear</a:t>
            </a:r>
          </a:p>
        </p:txBody>
      </p:sp>
      <p:sp>
        <p:nvSpPr>
          <p:cNvPr id="557" name="Rectangle 557"/>
          <p:cNvSpPr/>
          <p:nvPr/>
        </p:nvSpPr>
        <p:spPr>
          <a:xfrm>
            <a:off x="91439" y="6548359"/>
            <a:ext cx="5690417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77238" algn="l"/>
                <a:tab pos="764895" algn="l"/>
                <a:tab pos="961738" algn="l"/>
                <a:tab pos="1364081" algn="l"/>
                <a:tab pos="1930801" algn="l"/>
                <a:tab pos="2118131" algn="l"/>
                <a:tab pos="2796616" algn="l"/>
                <a:tab pos="3599187" algn="l"/>
                <a:tab pos="4191954" algn="l"/>
                <a:tab pos="4457055" algn="l"/>
                <a:tab pos="5090467" algn="l"/>
                <a:tab pos="5220634" algn="l"/>
              </a:tabLst>
            </a:pP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Da</a:t>
            </a:r>
            <a:r>
              <a:rPr lang="en-US" sz="1400" b="0" i="0" spc="-1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a	f</a:t>
            </a:r>
            <a:r>
              <a:rPr lang="en-US" sz="1400" b="0" i="0" spc="-24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om	G.	Wi</a:t>
            </a:r>
            <a:r>
              <a:rPr lang="en-US" sz="1400" b="0" i="0" spc="-1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t.	Journal	of	S</a:t>
            </a:r>
            <a:r>
              <a:rPr lang="en-US" sz="1400" b="0" i="0" spc="-1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ati</a:t>
            </a:r>
            <a:r>
              <a:rPr lang="en-US" sz="1400" b="0" i="0" spc="-13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tics	</a:t>
            </a:r>
            <a:r>
              <a:rPr lang="en-US" sz="1400" b="0" i="0" spc="-16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du</a:t>
            </a:r>
            <a:r>
              <a:rPr lang="en-US" sz="1400" b="0" i="0" spc="-16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ation,	</a:t>
            </a:r>
            <a:r>
              <a:rPr lang="en-US" sz="1400" b="0" i="0" spc="-52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olume	21,	Number	1	(2013)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Freeform 559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60" name="Freeform 560"/>
          <p:cNvSpPr/>
          <p:nvPr/>
        </p:nvSpPr>
        <p:spPr>
          <a:xfrm>
            <a:off x="2012843" y="3406316"/>
            <a:ext cx="176861" cy="1972134"/>
          </a:xfrm>
          <a:custGeom>
            <a:avLst/>
            <a:gdLst/>
            <a:ahLst/>
            <a:cxnLst/>
            <a:rect l="0" t="0" r="0" b="0"/>
            <a:pathLst>
              <a:path w="176861" h="1972134">
                <a:moveTo>
                  <a:pt x="88431" y="0"/>
                </a:moveTo>
                <a:lnTo>
                  <a:pt x="5301" y="142509"/>
                </a:lnTo>
                <a:cubicBezTo>
                  <a:pt x="0" y="151597"/>
                  <a:pt x="3069" y="163261"/>
                  <a:pt x="12156" y="168563"/>
                </a:cubicBezTo>
                <a:cubicBezTo>
                  <a:pt x="21244" y="173864"/>
                  <a:pt x="32909" y="170794"/>
                  <a:pt x="38210" y="161706"/>
                </a:cubicBezTo>
                <a:lnTo>
                  <a:pt x="69380" y="108272"/>
                </a:lnTo>
                <a:lnTo>
                  <a:pt x="69380" y="1972134"/>
                </a:lnTo>
                <a:lnTo>
                  <a:pt x="107480" y="1972134"/>
                </a:lnTo>
                <a:lnTo>
                  <a:pt x="107480" y="108272"/>
                </a:lnTo>
                <a:lnTo>
                  <a:pt x="138651" y="161706"/>
                </a:lnTo>
                <a:cubicBezTo>
                  <a:pt x="143952" y="170794"/>
                  <a:pt x="155617" y="173864"/>
                  <a:pt x="164705" y="168563"/>
                </a:cubicBezTo>
                <a:cubicBezTo>
                  <a:pt x="173792" y="163261"/>
                  <a:pt x="176861" y="151597"/>
                  <a:pt x="171560" y="142509"/>
                </a:cubicBezTo>
                <a:close/>
                <a:moveTo>
                  <a:pt x="1438841" y="3451684"/>
                </a:moveTo>
              </a:path>
            </a:pathLst>
          </a:custGeom>
          <a:solidFill>
            <a:srgbClr val="7F7F7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61" name="Freeform 561"/>
          <p:cNvSpPr/>
          <p:nvPr/>
        </p:nvSpPr>
        <p:spPr>
          <a:xfrm>
            <a:off x="1962975" y="4834912"/>
            <a:ext cx="4945912" cy="174770"/>
          </a:xfrm>
          <a:custGeom>
            <a:avLst/>
            <a:gdLst/>
            <a:ahLst/>
            <a:cxnLst/>
            <a:rect l="0" t="0" r="0" b="0"/>
            <a:pathLst>
              <a:path w="4945912" h="174770">
                <a:moveTo>
                  <a:pt x="4788957" y="1241"/>
                </a:moveTo>
                <a:cubicBezTo>
                  <a:pt x="4784242" y="2482"/>
                  <a:pt x="4780001" y="5521"/>
                  <a:pt x="4777350" y="10065"/>
                </a:cubicBezTo>
                <a:cubicBezTo>
                  <a:pt x="4772049" y="19153"/>
                  <a:pt x="4775119" y="30818"/>
                  <a:pt x="4784206" y="36119"/>
                </a:cubicBezTo>
                <a:lnTo>
                  <a:pt x="4837641" y="67288"/>
                </a:lnTo>
                <a:lnTo>
                  <a:pt x="0" y="67290"/>
                </a:lnTo>
                <a:lnTo>
                  <a:pt x="0" y="105390"/>
                </a:lnTo>
                <a:lnTo>
                  <a:pt x="4837641" y="105388"/>
                </a:lnTo>
                <a:lnTo>
                  <a:pt x="4784206" y="136558"/>
                </a:lnTo>
                <a:cubicBezTo>
                  <a:pt x="4775119" y="141860"/>
                  <a:pt x="4772049" y="153524"/>
                  <a:pt x="4777350" y="162612"/>
                </a:cubicBezTo>
                <a:cubicBezTo>
                  <a:pt x="4782651" y="171700"/>
                  <a:pt x="4794316" y="174770"/>
                  <a:pt x="4803405" y="169469"/>
                </a:cubicBezTo>
                <a:lnTo>
                  <a:pt x="4945912" y="86338"/>
                </a:lnTo>
                <a:lnTo>
                  <a:pt x="4803405" y="3208"/>
                </a:lnTo>
                <a:cubicBezTo>
                  <a:pt x="4798860" y="558"/>
                  <a:pt x="4793672" y="0"/>
                  <a:pt x="4788957" y="1241"/>
                </a:cubicBezTo>
                <a:close/>
                <a:moveTo>
                  <a:pt x="58872" y="2023088"/>
                </a:moveTo>
              </a:path>
            </a:pathLst>
          </a:custGeom>
          <a:solidFill>
            <a:srgbClr val="7F7F7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62" name="Freeform 562"/>
          <p:cNvSpPr/>
          <p:nvPr/>
        </p:nvSpPr>
        <p:spPr>
          <a:xfrm flipV="1">
            <a:off x="1955800" y="3930650"/>
            <a:ext cx="266700" cy="1"/>
          </a:xfrm>
          <a:custGeom>
            <a:avLst/>
            <a:gdLst/>
            <a:ahLst/>
            <a:cxnLst/>
            <a:rect l="0" t="0" r="0" b="0"/>
            <a:pathLst>
              <a:path w="266700" h="1">
                <a:moveTo>
                  <a:pt x="0" y="1"/>
                </a:moveTo>
                <a:lnTo>
                  <a:pt x="266700" y="0"/>
                </a:lnTo>
              </a:path>
            </a:pathLst>
          </a:custGeom>
          <a:noFill/>
          <a:ln w="38100" cap="flat" cmpd="sng">
            <a:solidFill>
              <a:srgbClr val="7F7F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63" name="Picture 56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8700" y="4749800"/>
            <a:ext cx="381000" cy="393700"/>
          </a:xfrm>
          <a:prstGeom prst="rect">
            <a:avLst/>
          </a:prstGeom>
          <a:noFill/>
        </p:spPr>
      </p:pic>
      <p:pic>
        <p:nvPicPr>
          <p:cNvPr id="564" name="Picture 56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4794250"/>
            <a:ext cx="254000" cy="254000"/>
          </a:xfrm>
          <a:prstGeom prst="rect">
            <a:avLst/>
          </a:prstGeom>
          <a:noFill/>
        </p:spPr>
      </p:pic>
      <p:sp>
        <p:nvSpPr>
          <p:cNvPr id="565" name="Freeform 565"/>
          <p:cNvSpPr/>
          <p:nvPr/>
        </p:nvSpPr>
        <p:spPr>
          <a:xfrm flipV="1">
            <a:off x="237490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66" name="Picture 56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0200" y="4749800"/>
            <a:ext cx="381000" cy="393700"/>
          </a:xfrm>
          <a:prstGeom prst="rect">
            <a:avLst/>
          </a:prstGeom>
          <a:noFill/>
        </p:spPr>
      </p:pic>
      <p:pic>
        <p:nvPicPr>
          <p:cNvPr id="567" name="Picture 56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3700" y="4794250"/>
            <a:ext cx="254000" cy="254000"/>
          </a:xfrm>
          <a:prstGeom prst="rect">
            <a:avLst/>
          </a:prstGeom>
          <a:noFill/>
        </p:spPr>
      </p:pic>
      <p:sp>
        <p:nvSpPr>
          <p:cNvPr id="568" name="Freeform 568"/>
          <p:cNvSpPr/>
          <p:nvPr/>
        </p:nvSpPr>
        <p:spPr>
          <a:xfrm flipV="1">
            <a:off x="294640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69" name="Picture 56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79700" y="4749800"/>
            <a:ext cx="381000" cy="393700"/>
          </a:xfrm>
          <a:prstGeom prst="rect">
            <a:avLst/>
          </a:prstGeom>
          <a:noFill/>
        </p:spPr>
      </p:pic>
      <p:pic>
        <p:nvPicPr>
          <p:cNvPr id="570" name="Picture 57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794250"/>
            <a:ext cx="254000" cy="254000"/>
          </a:xfrm>
          <a:prstGeom prst="rect">
            <a:avLst/>
          </a:prstGeom>
          <a:noFill/>
        </p:spPr>
      </p:pic>
      <p:sp>
        <p:nvSpPr>
          <p:cNvPr id="571" name="Freeform 571"/>
          <p:cNvSpPr/>
          <p:nvPr/>
        </p:nvSpPr>
        <p:spPr>
          <a:xfrm flipV="1">
            <a:off x="275590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72" name="Picture 57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8200" y="4749800"/>
            <a:ext cx="393700" cy="393700"/>
          </a:xfrm>
          <a:prstGeom prst="rect">
            <a:avLst/>
          </a:prstGeom>
          <a:noFill/>
        </p:spPr>
      </p:pic>
      <p:pic>
        <p:nvPicPr>
          <p:cNvPr id="573" name="Picture 57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50080" y="4794250"/>
            <a:ext cx="254000" cy="254000"/>
          </a:xfrm>
          <a:prstGeom prst="rect">
            <a:avLst/>
          </a:prstGeom>
          <a:noFill/>
        </p:spPr>
      </p:pic>
      <p:sp>
        <p:nvSpPr>
          <p:cNvPr id="574" name="Freeform 574"/>
          <p:cNvSpPr/>
          <p:nvPr/>
        </p:nvSpPr>
        <p:spPr>
          <a:xfrm flipV="1">
            <a:off x="346278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75" name="Picture 57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8300" y="4749800"/>
            <a:ext cx="381000" cy="393700"/>
          </a:xfrm>
          <a:prstGeom prst="rect">
            <a:avLst/>
          </a:prstGeom>
          <a:noFill/>
        </p:spPr>
      </p:pic>
      <p:pic>
        <p:nvPicPr>
          <p:cNvPr id="576" name="Picture 57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1800" y="4794250"/>
            <a:ext cx="254000" cy="254000"/>
          </a:xfrm>
          <a:prstGeom prst="rect">
            <a:avLst/>
          </a:prstGeom>
          <a:noFill/>
        </p:spPr>
      </p:pic>
      <p:sp>
        <p:nvSpPr>
          <p:cNvPr id="577" name="Freeform 577"/>
          <p:cNvSpPr/>
          <p:nvPr/>
        </p:nvSpPr>
        <p:spPr>
          <a:xfrm flipV="1">
            <a:off x="425450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78" name="Picture 578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4749800"/>
            <a:ext cx="381000" cy="393700"/>
          </a:xfrm>
          <a:prstGeom prst="rect">
            <a:avLst/>
          </a:prstGeom>
          <a:noFill/>
        </p:spPr>
      </p:pic>
      <p:pic>
        <p:nvPicPr>
          <p:cNvPr id="579" name="Picture 57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4794250"/>
            <a:ext cx="254000" cy="254000"/>
          </a:xfrm>
          <a:prstGeom prst="rect">
            <a:avLst/>
          </a:prstGeom>
          <a:noFill/>
        </p:spPr>
      </p:pic>
      <p:sp>
        <p:nvSpPr>
          <p:cNvPr id="580" name="Freeform 580"/>
          <p:cNvSpPr/>
          <p:nvPr/>
        </p:nvSpPr>
        <p:spPr>
          <a:xfrm flipV="1">
            <a:off x="480060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81" name="Picture 58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3759200"/>
            <a:ext cx="368300" cy="368300"/>
          </a:xfrm>
          <a:prstGeom prst="rect">
            <a:avLst/>
          </a:prstGeom>
          <a:noFill/>
        </p:spPr>
      </p:pic>
      <p:sp>
        <p:nvSpPr>
          <p:cNvPr id="582" name="Freeform 582"/>
          <p:cNvSpPr/>
          <p:nvPr/>
        </p:nvSpPr>
        <p:spPr>
          <a:xfrm>
            <a:off x="5323038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4"/>
                  <a:pt x="51175" y="0"/>
                  <a:pt x="114300" y="0"/>
                </a:cubicBezTo>
                <a:cubicBezTo>
                  <a:pt x="177427" y="0"/>
                  <a:pt x="228600" y="51174"/>
                  <a:pt x="228600" y="114300"/>
                </a:cubicBezTo>
                <a:cubicBezTo>
                  <a:pt x="228600" y="177427"/>
                  <a:pt x="177427" y="228600"/>
                  <a:pt x="114300" y="228600"/>
                </a:cubicBezTo>
                <a:cubicBezTo>
                  <a:pt x="51175" y="228600"/>
                  <a:pt x="0" y="177427"/>
                  <a:pt x="0" y="114300"/>
                </a:cubicBezTo>
                <a:close/>
                <a:moveTo>
                  <a:pt x="-2389338" y="3048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3" name="Freeform 583"/>
          <p:cNvSpPr/>
          <p:nvPr/>
        </p:nvSpPr>
        <p:spPr>
          <a:xfrm flipV="1">
            <a:off x="5323038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84" name="Picture 584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7700" y="3759200"/>
            <a:ext cx="355600" cy="368300"/>
          </a:xfrm>
          <a:prstGeom prst="rect">
            <a:avLst/>
          </a:prstGeom>
          <a:noFill/>
        </p:spPr>
      </p:pic>
      <p:sp>
        <p:nvSpPr>
          <p:cNvPr id="585" name="Freeform 585"/>
          <p:cNvSpPr/>
          <p:nvPr/>
        </p:nvSpPr>
        <p:spPr>
          <a:xfrm>
            <a:off x="57912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6" y="0"/>
                  <a:pt x="228600" y="51174"/>
                  <a:pt x="228600" y="114300"/>
                </a:cubicBezTo>
                <a:cubicBezTo>
                  <a:pt x="228600" y="177427"/>
                  <a:pt x="177426" y="228600"/>
                  <a:pt x="114300" y="228600"/>
                </a:cubicBezTo>
                <a:cubicBezTo>
                  <a:pt x="51173" y="228600"/>
                  <a:pt x="0" y="177427"/>
                  <a:pt x="0" y="114300"/>
                </a:cubicBezTo>
                <a:close/>
                <a:moveTo>
                  <a:pt x="-2857500" y="3048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6" name="Freeform 586"/>
          <p:cNvSpPr/>
          <p:nvPr/>
        </p:nvSpPr>
        <p:spPr>
          <a:xfrm flipV="1">
            <a:off x="57912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87" name="Picture 587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0" y="3759200"/>
            <a:ext cx="368300" cy="368300"/>
          </a:xfrm>
          <a:prstGeom prst="rect">
            <a:avLst/>
          </a:prstGeom>
          <a:noFill/>
        </p:spPr>
      </p:pic>
      <p:sp>
        <p:nvSpPr>
          <p:cNvPr id="588" name="Freeform 588"/>
          <p:cNvSpPr/>
          <p:nvPr/>
        </p:nvSpPr>
        <p:spPr>
          <a:xfrm>
            <a:off x="610864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5" y="0"/>
                  <a:pt x="228600" y="51174"/>
                  <a:pt x="228600" y="114300"/>
                </a:cubicBezTo>
                <a:cubicBezTo>
                  <a:pt x="228600" y="177427"/>
                  <a:pt x="177425" y="228600"/>
                  <a:pt x="114300" y="228600"/>
                </a:cubicBezTo>
                <a:cubicBezTo>
                  <a:pt x="51173" y="228600"/>
                  <a:pt x="0" y="177427"/>
                  <a:pt x="0" y="114300"/>
                </a:cubicBezTo>
                <a:close/>
                <a:moveTo>
                  <a:pt x="-3174940" y="3048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9" name="Freeform 589"/>
          <p:cNvSpPr/>
          <p:nvPr/>
        </p:nvSpPr>
        <p:spPr>
          <a:xfrm flipV="1">
            <a:off x="610864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90" name="Picture 590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8500" y="3759200"/>
            <a:ext cx="355600" cy="368300"/>
          </a:xfrm>
          <a:prstGeom prst="rect">
            <a:avLst/>
          </a:prstGeom>
          <a:noFill/>
        </p:spPr>
      </p:pic>
      <p:sp>
        <p:nvSpPr>
          <p:cNvPr id="591" name="Freeform 591"/>
          <p:cNvSpPr/>
          <p:nvPr/>
        </p:nvSpPr>
        <p:spPr>
          <a:xfrm>
            <a:off x="45720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6" y="0"/>
                  <a:pt x="228600" y="51174"/>
                  <a:pt x="228600" y="114300"/>
                </a:cubicBezTo>
                <a:cubicBezTo>
                  <a:pt x="228600" y="177427"/>
                  <a:pt x="177426" y="228600"/>
                  <a:pt x="114300" y="228600"/>
                </a:cubicBezTo>
                <a:cubicBezTo>
                  <a:pt x="51173" y="228600"/>
                  <a:pt x="0" y="177427"/>
                  <a:pt x="0" y="114300"/>
                </a:cubicBezTo>
                <a:close/>
                <a:moveTo>
                  <a:pt x="-1638300" y="3048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2" name="Freeform 592"/>
          <p:cNvSpPr/>
          <p:nvPr/>
        </p:nvSpPr>
        <p:spPr>
          <a:xfrm flipV="1">
            <a:off x="45720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93" name="Picture 59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6700" y="3759200"/>
            <a:ext cx="355600" cy="368300"/>
          </a:xfrm>
          <a:prstGeom prst="rect">
            <a:avLst/>
          </a:prstGeom>
          <a:noFill/>
        </p:spPr>
      </p:pic>
      <p:sp>
        <p:nvSpPr>
          <p:cNvPr id="594" name="Freeform 594"/>
          <p:cNvSpPr/>
          <p:nvPr/>
        </p:nvSpPr>
        <p:spPr>
          <a:xfrm>
            <a:off x="41402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6" y="0"/>
                  <a:pt x="228600" y="51174"/>
                  <a:pt x="228600" y="114300"/>
                </a:cubicBezTo>
                <a:cubicBezTo>
                  <a:pt x="228600" y="177427"/>
                  <a:pt x="177426" y="228600"/>
                  <a:pt x="114300" y="228600"/>
                </a:cubicBezTo>
                <a:cubicBezTo>
                  <a:pt x="51173" y="228600"/>
                  <a:pt x="0" y="177427"/>
                  <a:pt x="0" y="114300"/>
                </a:cubicBezTo>
                <a:close/>
                <a:moveTo>
                  <a:pt x="-1206500" y="3048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5" name="Freeform 595"/>
          <p:cNvSpPr/>
          <p:nvPr/>
        </p:nvSpPr>
        <p:spPr>
          <a:xfrm flipV="1">
            <a:off x="41402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6" name="Rectangle 596"/>
          <p:cNvSpPr/>
          <p:nvPr/>
        </p:nvSpPr>
        <p:spPr>
          <a:xfrm>
            <a:off x="665003" y="-6766"/>
            <a:ext cx="7812471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620324" algn="l"/>
                <a:tab pos="4851613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Supervised	Learning:	Classifi</a:t>
            </a:r>
            <a:r>
              <a:rPr lang="en-US" sz="4400" b="0" i="0" spc="-35" baseline="0" dirty="0">
                <a:solidFill>
                  <a:srgbClr val="000000"/>
                </a:solidFill>
                <a:latin typeface="Calibri"/>
              </a:rPr>
              <a:t>ca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</p:txBody>
      </p:sp>
      <p:sp>
        <p:nvSpPr>
          <p:cNvPr id="597" name="Rectangle 597"/>
          <p:cNvSpPr/>
          <p:nvPr/>
        </p:nvSpPr>
        <p:spPr>
          <a:xfrm>
            <a:off x="548640" y="1045485"/>
            <a:ext cx="5729681" cy="646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81983" algn="l"/>
                <a:tab pos="2069592" algn="l"/>
                <a:tab pos="2725249" algn="l"/>
                <a:tab pos="3412616" algn="l"/>
                <a:tab pos="4068274" algn="l"/>
                <a:tab pos="4571519" algn="l"/>
                <a:tab pos="5263641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Gi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en	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1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1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),	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2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2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),	...,	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598" name="Rectangle 598"/>
          <p:cNvSpPr/>
          <p:nvPr/>
        </p:nvSpPr>
        <p:spPr>
          <a:xfrm>
            <a:off x="548640" y="1629685"/>
            <a:ext cx="7088530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59062" algn="l"/>
                <a:tab pos="1646712" algn="l"/>
                <a:tab pos="3121025" algn="l"/>
                <a:tab pos="3891023" algn="l"/>
                <a:tab pos="4330382" algn="l"/>
                <a:tab pos="5590158" algn="l"/>
                <a:tab pos="6856476" algn="l"/>
                <a:tab pos="6856476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Learn	a	function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f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	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	p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edict	</a:t>
            </a:r>
            <a:r>
              <a:rPr lang="en-US" sz="3200" b="0" i="0" spc="731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gi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en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	</a:t>
            </a:r>
          </a:p>
        </p:txBody>
      </p:sp>
      <p:sp>
        <p:nvSpPr>
          <p:cNvPr id="599" name="Rectangle 599"/>
          <p:cNvSpPr/>
          <p:nvPr/>
        </p:nvSpPr>
        <p:spPr>
          <a:xfrm>
            <a:off x="1005839" y="2223852"/>
            <a:ext cx="4761135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42921" algn="l"/>
                <a:tab pos="2485580" algn="l"/>
                <a:tab pos="2921937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64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is	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4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ori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al	==	classifi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</p:txBody>
      </p:sp>
      <p:sp>
        <p:nvSpPr>
          <p:cNvPr id="600" name="Rectangle 600"/>
          <p:cNvSpPr/>
          <p:nvPr/>
        </p:nvSpPr>
        <p:spPr>
          <a:xfrm>
            <a:off x="545652" y="3686060"/>
            <a:ext cx="1332026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1(Maligna</a:t>
            </a:r>
            <a:r>
              <a:rPr lang="en-US" sz="2000" b="0" i="0" spc="-18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t)</a:t>
            </a:r>
          </a:p>
        </p:txBody>
      </p:sp>
      <p:sp>
        <p:nvSpPr>
          <p:cNvPr id="601" name="Rectangle 601"/>
          <p:cNvSpPr/>
          <p:nvPr/>
        </p:nvSpPr>
        <p:spPr>
          <a:xfrm>
            <a:off x="909120" y="4678532"/>
            <a:ext cx="992936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0(Benign)</a:t>
            </a:r>
          </a:p>
        </p:txBody>
      </p:sp>
      <p:sp>
        <p:nvSpPr>
          <p:cNvPr id="602" name="Rectangle 602"/>
          <p:cNvSpPr/>
          <p:nvPr/>
        </p:nvSpPr>
        <p:spPr>
          <a:xfrm>
            <a:off x="3866780" y="5045836"/>
            <a:ext cx="1343741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68497" algn="l"/>
              </a:tabLst>
            </a:pPr>
            <a:r>
              <a:rPr lang="en-US" sz="2400" b="0" i="0" spc="-14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umor	Si</a:t>
            </a:r>
            <a:r>
              <a:rPr lang="en-US" sz="2400" b="0" i="0" spc="-52" baseline="0" dirty="0">
                <a:solidFill>
                  <a:srgbClr val="000000"/>
                </a:solidFill>
                <a:latin typeface="Calibri"/>
              </a:rPr>
              <a:t>ze</a:t>
            </a:r>
          </a:p>
        </p:txBody>
      </p:sp>
      <p:sp>
        <p:nvSpPr>
          <p:cNvPr id="603" name="Rectangle 603"/>
          <p:cNvSpPr/>
          <p:nvPr/>
        </p:nvSpPr>
        <p:spPr>
          <a:xfrm>
            <a:off x="2771139" y="3020257"/>
            <a:ext cx="3725722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13028" algn="l"/>
                <a:tab pos="1484553" algn="l"/>
                <a:tab pos="2668193" algn="l"/>
                <a:tab pos="2823768" algn="l"/>
                <a:tab pos="3668318" algn="l"/>
                <a:tab pos="3668318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2000" b="0" i="0" spc="-24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ea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	Cancer	(Maligna</a:t>
            </a:r>
            <a:r>
              <a:rPr lang="en-US" sz="2000" b="0" i="0" spc="-1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	/	Benign)		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Freeform 606"/>
          <p:cNvSpPr/>
          <p:nvPr/>
        </p:nvSpPr>
        <p:spPr>
          <a:xfrm>
            <a:off x="0" y="2"/>
            <a:ext cx="8234880" cy="6076078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07" name="Freeform 607"/>
          <p:cNvSpPr/>
          <p:nvPr/>
        </p:nvSpPr>
        <p:spPr>
          <a:xfrm>
            <a:off x="2012843" y="3406316"/>
            <a:ext cx="176861" cy="1972134"/>
          </a:xfrm>
          <a:custGeom>
            <a:avLst/>
            <a:gdLst/>
            <a:ahLst/>
            <a:cxnLst/>
            <a:rect l="0" t="0" r="0" b="0"/>
            <a:pathLst>
              <a:path w="176861" h="1972134">
                <a:moveTo>
                  <a:pt x="88431" y="0"/>
                </a:moveTo>
                <a:lnTo>
                  <a:pt x="5301" y="142509"/>
                </a:lnTo>
                <a:cubicBezTo>
                  <a:pt x="0" y="151597"/>
                  <a:pt x="3069" y="163261"/>
                  <a:pt x="12156" y="168563"/>
                </a:cubicBezTo>
                <a:cubicBezTo>
                  <a:pt x="21244" y="173864"/>
                  <a:pt x="32909" y="170794"/>
                  <a:pt x="38210" y="161706"/>
                </a:cubicBezTo>
                <a:lnTo>
                  <a:pt x="69380" y="108272"/>
                </a:lnTo>
                <a:lnTo>
                  <a:pt x="69380" y="1972134"/>
                </a:lnTo>
                <a:lnTo>
                  <a:pt x="107480" y="1972134"/>
                </a:lnTo>
                <a:lnTo>
                  <a:pt x="107480" y="108272"/>
                </a:lnTo>
                <a:lnTo>
                  <a:pt x="138651" y="161706"/>
                </a:lnTo>
                <a:cubicBezTo>
                  <a:pt x="143952" y="170794"/>
                  <a:pt x="155617" y="173864"/>
                  <a:pt x="164705" y="168563"/>
                </a:cubicBezTo>
                <a:cubicBezTo>
                  <a:pt x="173792" y="163261"/>
                  <a:pt x="176861" y="151597"/>
                  <a:pt x="171560" y="142509"/>
                </a:cubicBezTo>
                <a:close/>
                <a:moveTo>
                  <a:pt x="1438841" y="3451684"/>
                </a:moveTo>
              </a:path>
            </a:pathLst>
          </a:custGeom>
          <a:solidFill>
            <a:srgbClr val="7F7F7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08" name="Freeform 608"/>
          <p:cNvSpPr/>
          <p:nvPr/>
        </p:nvSpPr>
        <p:spPr>
          <a:xfrm>
            <a:off x="1962975" y="4834912"/>
            <a:ext cx="4945912" cy="174770"/>
          </a:xfrm>
          <a:custGeom>
            <a:avLst/>
            <a:gdLst/>
            <a:ahLst/>
            <a:cxnLst/>
            <a:rect l="0" t="0" r="0" b="0"/>
            <a:pathLst>
              <a:path w="4945912" h="174770">
                <a:moveTo>
                  <a:pt x="4788957" y="1241"/>
                </a:moveTo>
                <a:cubicBezTo>
                  <a:pt x="4784242" y="2482"/>
                  <a:pt x="4780001" y="5521"/>
                  <a:pt x="4777350" y="10065"/>
                </a:cubicBezTo>
                <a:cubicBezTo>
                  <a:pt x="4772049" y="19153"/>
                  <a:pt x="4775119" y="30818"/>
                  <a:pt x="4784206" y="36119"/>
                </a:cubicBezTo>
                <a:lnTo>
                  <a:pt x="4837641" y="67288"/>
                </a:lnTo>
                <a:lnTo>
                  <a:pt x="0" y="67290"/>
                </a:lnTo>
                <a:lnTo>
                  <a:pt x="0" y="105390"/>
                </a:lnTo>
                <a:lnTo>
                  <a:pt x="4837641" y="105388"/>
                </a:lnTo>
                <a:lnTo>
                  <a:pt x="4784206" y="136558"/>
                </a:lnTo>
                <a:cubicBezTo>
                  <a:pt x="4775119" y="141860"/>
                  <a:pt x="4772049" y="153524"/>
                  <a:pt x="4777350" y="162612"/>
                </a:cubicBezTo>
                <a:cubicBezTo>
                  <a:pt x="4782651" y="171700"/>
                  <a:pt x="4794316" y="174770"/>
                  <a:pt x="4803405" y="169469"/>
                </a:cubicBezTo>
                <a:lnTo>
                  <a:pt x="4945912" y="86338"/>
                </a:lnTo>
                <a:lnTo>
                  <a:pt x="4803405" y="3208"/>
                </a:lnTo>
                <a:cubicBezTo>
                  <a:pt x="4798860" y="558"/>
                  <a:pt x="4793672" y="0"/>
                  <a:pt x="4788957" y="1241"/>
                </a:cubicBezTo>
                <a:close/>
                <a:moveTo>
                  <a:pt x="58872" y="2023088"/>
                </a:moveTo>
              </a:path>
            </a:pathLst>
          </a:custGeom>
          <a:solidFill>
            <a:srgbClr val="7F7F7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09" name="Freeform 609"/>
          <p:cNvSpPr/>
          <p:nvPr/>
        </p:nvSpPr>
        <p:spPr>
          <a:xfrm flipV="1">
            <a:off x="1955800" y="3930650"/>
            <a:ext cx="266700" cy="1"/>
          </a:xfrm>
          <a:custGeom>
            <a:avLst/>
            <a:gdLst/>
            <a:ahLst/>
            <a:cxnLst/>
            <a:rect l="0" t="0" r="0" b="0"/>
            <a:pathLst>
              <a:path w="266700" h="1">
                <a:moveTo>
                  <a:pt x="0" y="1"/>
                </a:moveTo>
                <a:lnTo>
                  <a:pt x="266700" y="0"/>
                </a:lnTo>
              </a:path>
            </a:pathLst>
          </a:custGeom>
          <a:noFill/>
          <a:ln w="38100" cap="flat" cmpd="sng">
            <a:solidFill>
              <a:srgbClr val="7F7F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10" name="Picture 6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8700" y="4749800"/>
            <a:ext cx="381000" cy="393700"/>
          </a:xfrm>
          <a:prstGeom prst="rect">
            <a:avLst/>
          </a:prstGeom>
          <a:noFill/>
        </p:spPr>
      </p:pic>
      <p:pic>
        <p:nvPicPr>
          <p:cNvPr id="611" name="Picture 61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4794250"/>
            <a:ext cx="254000" cy="254000"/>
          </a:xfrm>
          <a:prstGeom prst="rect">
            <a:avLst/>
          </a:prstGeom>
          <a:noFill/>
        </p:spPr>
      </p:pic>
      <p:sp>
        <p:nvSpPr>
          <p:cNvPr id="612" name="Freeform 612"/>
          <p:cNvSpPr/>
          <p:nvPr/>
        </p:nvSpPr>
        <p:spPr>
          <a:xfrm flipV="1">
            <a:off x="237490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13" name="Picture 61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0200" y="4749800"/>
            <a:ext cx="381000" cy="393700"/>
          </a:xfrm>
          <a:prstGeom prst="rect">
            <a:avLst/>
          </a:prstGeom>
          <a:noFill/>
        </p:spPr>
      </p:pic>
      <p:pic>
        <p:nvPicPr>
          <p:cNvPr id="614" name="Picture 61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3700" y="4794250"/>
            <a:ext cx="254000" cy="254000"/>
          </a:xfrm>
          <a:prstGeom prst="rect">
            <a:avLst/>
          </a:prstGeom>
          <a:noFill/>
        </p:spPr>
      </p:pic>
      <p:sp>
        <p:nvSpPr>
          <p:cNvPr id="615" name="Freeform 615"/>
          <p:cNvSpPr/>
          <p:nvPr/>
        </p:nvSpPr>
        <p:spPr>
          <a:xfrm flipV="1">
            <a:off x="294640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16" name="Picture 61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79700" y="4749800"/>
            <a:ext cx="381000" cy="393700"/>
          </a:xfrm>
          <a:prstGeom prst="rect">
            <a:avLst/>
          </a:prstGeom>
          <a:noFill/>
        </p:spPr>
      </p:pic>
      <p:pic>
        <p:nvPicPr>
          <p:cNvPr id="617" name="Picture 61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794250"/>
            <a:ext cx="254000" cy="254000"/>
          </a:xfrm>
          <a:prstGeom prst="rect">
            <a:avLst/>
          </a:prstGeom>
          <a:noFill/>
        </p:spPr>
      </p:pic>
      <p:sp>
        <p:nvSpPr>
          <p:cNvPr id="618" name="Freeform 618"/>
          <p:cNvSpPr/>
          <p:nvPr/>
        </p:nvSpPr>
        <p:spPr>
          <a:xfrm flipV="1">
            <a:off x="275590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19" name="Picture 61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8200" y="4749800"/>
            <a:ext cx="393700" cy="393700"/>
          </a:xfrm>
          <a:prstGeom prst="rect">
            <a:avLst/>
          </a:prstGeom>
          <a:noFill/>
        </p:spPr>
      </p:pic>
      <p:pic>
        <p:nvPicPr>
          <p:cNvPr id="620" name="Picture 62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50080" y="4794250"/>
            <a:ext cx="254000" cy="254000"/>
          </a:xfrm>
          <a:prstGeom prst="rect">
            <a:avLst/>
          </a:prstGeom>
          <a:noFill/>
        </p:spPr>
      </p:pic>
      <p:sp>
        <p:nvSpPr>
          <p:cNvPr id="621" name="Freeform 621"/>
          <p:cNvSpPr/>
          <p:nvPr/>
        </p:nvSpPr>
        <p:spPr>
          <a:xfrm flipV="1">
            <a:off x="346278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22" name="Picture 62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8300" y="4749800"/>
            <a:ext cx="381000" cy="393700"/>
          </a:xfrm>
          <a:prstGeom prst="rect">
            <a:avLst/>
          </a:prstGeom>
          <a:noFill/>
        </p:spPr>
      </p:pic>
      <p:pic>
        <p:nvPicPr>
          <p:cNvPr id="623" name="Picture 623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1800" y="4794250"/>
            <a:ext cx="254000" cy="254000"/>
          </a:xfrm>
          <a:prstGeom prst="rect">
            <a:avLst/>
          </a:prstGeom>
          <a:noFill/>
        </p:spPr>
      </p:pic>
      <p:sp>
        <p:nvSpPr>
          <p:cNvPr id="624" name="Freeform 624"/>
          <p:cNvSpPr/>
          <p:nvPr/>
        </p:nvSpPr>
        <p:spPr>
          <a:xfrm flipV="1">
            <a:off x="425450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25" name="Picture 62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4749800"/>
            <a:ext cx="381000" cy="393700"/>
          </a:xfrm>
          <a:prstGeom prst="rect">
            <a:avLst/>
          </a:prstGeom>
          <a:noFill/>
        </p:spPr>
      </p:pic>
      <p:pic>
        <p:nvPicPr>
          <p:cNvPr id="626" name="Picture 62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4794250"/>
            <a:ext cx="254000" cy="254000"/>
          </a:xfrm>
          <a:prstGeom prst="rect">
            <a:avLst/>
          </a:prstGeom>
          <a:noFill/>
        </p:spPr>
      </p:pic>
      <p:sp>
        <p:nvSpPr>
          <p:cNvPr id="627" name="Freeform 627"/>
          <p:cNvSpPr/>
          <p:nvPr/>
        </p:nvSpPr>
        <p:spPr>
          <a:xfrm flipV="1">
            <a:off x="4800600" y="480695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28" name="Picture 62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3759200"/>
            <a:ext cx="368300" cy="368300"/>
          </a:xfrm>
          <a:prstGeom prst="rect">
            <a:avLst/>
          </a:prstGeom>
          <a:noFill/>
        </p:spPr>
      </p:pic>
      <p:sp>
        <p:nvSpPr>
          <p:cNvPr id="629" name="Freeform 629"/>
          <p:cNvSpPr/>
          <p:nvPr/>
        </p:nvSpPr>
        <p:spPr>
          <a:xfrm>
            <a:off x="5323038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4"/>
                  <a:pt x="51175" y="0"/>
                  <a:pt x="114300" y="0"/>
                </a:cubicBezTo>
                <a:cubicBezTo>
                  <a:pt x="177427" y="0"/>
                  <a:pt x="228600" y="51174"/>
                  <a:pt x="228600" y="114300"/>
                </a:cubicBezTo>
                <a:cubicBezTo>
                  <a:pt x="228600" y="177427"/>
                  <a:pt x="177427" y="228600"/>
                  <a:pt x="114300" y="228600"/>
                </a:cubicBezTo>
                <a:cubicBezTo>
                  <a:pt x="51175" y="228600"/>
                  <a:pt x="0" y="177427"/>
                  <a:pt x="0" y="114300"/>
                </a:cubicBezTo>
                <a:close/>
                <a:moveTo>
                  <a:pt x="-2389338" y="3048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0" name="Freeform 630"/>
          <p:cNvSpPr/>
          <p:nvPr/>
        </p:nvSpPr>
        <p:spPr>
          <a:xfrm flipV="1">
            <a:off x="5323038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31" name="Picture 631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7700" y="3759200"/>
            <a:ext cx="355600" cy="368300"/>
          </a:xfrm>
          <a:prstGeom prst="rect">
            <a:avLst/>
          </a:prstGeom>
          <a:noFill/>
        </p:spPr>
      </p:pic>
      <p:sp>
        <p:nvSpPr>
          <p:cNvPr id="632" name="Freeform 632"/>
          <p:cNvSpPr/>
          <p:nvPr/>
        </p:nvSpPr>
        <p:spPr>
          <a:xfrm>
            <a:off x="57912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6" y="0"/>
                  <a:pt x="228600" y="51174"/>
                  <a:pt x="228600" y="114300"/>
                </a:cubicBezTo>
                <a:cubicBezTo>
                  <a:pt x="228600" y="177427"/>
                  <a:pt x="177426" y="228600"/>
                  <a:pt x="114300" y="228600"/>
                </a:cubicBezTo>
                <a:cubicBezTo>
                  <a:pt x="51173" y="228600"/>
                  <a:pt x="0" y="177427"/>
                  <a:pt x="0" y="114300"/>
                </a:cubicBezTo>
                <a:close/>
                <a:moveTo>
                  <a:pt x="-2857500" y="3048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3" name="Freeform 633"/>
          <p:cNvSpPr/>
          <p:nvPr/>
        </p:nvSpPr>
        <p:spPr>
          <a:xfrm flipV="1">
            <a:off x="57912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34" name="Picture 63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0" y="3759200"/>
            <a:ext cx="368300" cy="368300"/>
          </a:xfrm>
          <a:prstGeom prst="rect">
            <a:avLst/>
          </a:prstGeom>
          <a:noFill/>
        </p:spPr>
      </p:pic>
      <p:sp>
        <p:nvSpPr>
          <p:cNvPr id="635" name="Freeform 635"/>
          <p:cNvSpPr/>
          <p:nvPr/>
        </p:nvSpPr>
        <p:spPr>
          <a:xfrm>
            <a:off x="610864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5" y="0"/>
                  <a:pt x="228600" y="51174"/>
                  <a:pt x="228600" y="114300"/>
                </a:cubicBezTo>
                <a:cubicBezTo>
                  <a:pt x="228600" y="177427"/>
                  <a:pt x="177425" y="228600"/>
                  <a:pt x="114300" y="228600"/>
                </a:cubicBezTo>
                <a:cubicBezTo>
                  <a:pt x="51173" y="228600"/>
                  <a:pt x="0" y="177427"/>
                  <a:pt x="0" y="114300"/>
                </a:cubicBezTo>
                <a:close/>
                <a:moveTo>
                  <a:pt x="-3174940" y="3048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6" name="Freeform 636"/>
          <p:cNvSpPr/>
          <p:nvPr/>
        </p:nvSpPr>
        <p:spPr>
          <a:xfrm flipV="1">
            <a:off x="610864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37" name="Picture 637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8500" y="3759200"/>
            <a:ext cx="355600" cy="368300"/>
          </a:xfrm>
          <a:prstGeom prst="rect">
            <a:avLst/>
          </a:prstGeom>
          <a:noFill/>
        </p:spPr>
      </p:pic>
      <p:sp>
        <p:nvSpPr>
          <p:cNvPr id="638" name="Freeform 638"/>
          <p:cNvSpPr/>
          <p:nvPr/>
        </p:nvSpPr>
        <p:spPr>
          <a:xfrm>
            <a:off x="45720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6" y="0"/>
                  <a:pt x="228600" y="51174"/>
                  <a:pt x="228600" y="114300"/>
                </a:cubicBezTo>
                <a:cubicBezTo>
                  <a:pt x="228600" y="177427"/>
                  <a:pt x="177426" y="228600"/>
                  <a:pt x="114300" y="228600"/>
                </a:cubicBezTo>
                <a:cubicBezTo>
                  <a:pt x="51173" y="228600"/>
                  <a:pt x="0" y="177427"/>
                  <a:pt x="0" y="114300"/>
                </a:cubicBezTo>
                <a:close/>
                <a:moveTo>
                  <a:pt x="-1638300" y="3048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39" name="Freeform 639"/>
          <p:cNvSpPr/>
          <p:nvPr/>
        </p:nvSpPr>
        <p:spPr>
          <a:xfrm flipV="1">
            <a:off x="45720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40" name="Picture 640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6700" y="3759200"/>
            <a:ext cx="355600" cy="368300"/>
          </a:xfrm>
          <a:prstGeom prst="rect">
            <a:avLst/>
          </a:prstGeom>
          <a:noFill/>
        </p:spPr>
      </p:pic>
      <p:sp>
        <p:nvSpPr>
          <p:cNvPr id="641" name="Freeform 641"/>
          <p:cNvSpPr/>
          <p:nvPr/>
        </p:nvSpPr>
        <p:spPr>
          <a:xfrm>
            <a:off x="41402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6" y="0"/>
                  <a:pt x="228600" y="51174"/>
                  <a:pt x="228600" y="114300"/>
                </a:cubicBezTo>
                <a:cubicBezTo>
                  <a:pt x="228600" y="177427"/>
                  <a:pt x="177426" y="228600"/>
                  <a:pt x="114300" y="228600"/>
                </a:cubicBezTo>
                <a:cubicBezTo>
                  <a:pt x="51173" y="228600"/>
                  <a:pt x="0" y="177427"/>
                  <a:pt x="0" y="114300"/>
                </a:cubicBezTo>
                <a:close/>
                <a:moveTo>
                  <a:pt x="-1206500" y="3048000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2" name="Freeform 642"/>
          <p:cNvSpPr/>
          <p:nvPr/>
        </p:nvSpPr>
        <p:spPr>
          <a:xfrm flipV="1">
            <a:off x="4140200" y="38100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3" name="Freeform 643"/>
          <p:cNvSpPr/>
          <p:nvPr/>
        </p:nvSpPr>
        <p:spPr>
          <a:xfrm>
            <a:off x="1962975" y="6076079"/>
            <a:ext cx="4945912" cy="174770"/>
          </a:xfrm>
          <a:custGeom>
            <a:avLst/>
            <a:gdLst/>
            <a:ahLst/>
            <a:cxnLst/>
            <a:rect l="0" t="0" r="0" b="0"/>
            <a:pathLst>
              <a:path w="4945912" h="174770">
                <a:moveTo>
                  <a:pt x="4788957" y="1241"/>
                </a:moveTo>
                <a:cubicBezTo>
                  <a:pt x="4784242" y="2481"/>
                  <a:pt x="4780001" y="5521"/>
                  <a:pt x="4777350" y="10065"/>
                </a:cubicBezTo>
                <a:cubicBezTo>
                  <a:pt x="4772049" y="19153"/>
                  <a:pt x="4775119" y="30817"/>
                  <a:pt x="4784206" y="36118"/>
                </a:cubicBezTo>
                <a:lnTo>
                  <a:pt x="4837641" y="67288"/>
                </a:lnTo>
                <a:lnTo>
                  <a:pt x="0" y="67289"/>
                </a:lnTo>
                <a:lnTo>
                  <a:pt x="0" y="105389"/>
                </a:lnTo>
                <a:lnTo>
                  <a:pt x="4837641" y="105388"/>
                </a:lnTo>
                <a:lnTo>
                  <a:pt x="4784206" y="136558"/>
                </a:lnTo>
                <a:cubicBezTo>
                  <a:pt x="4775119" y="141860"/>
                  <a:pt x="4772049" y="153524"/>
                  <a:pt x="4777350" y="162612"/>
                </a:cubicBezTo>
                <a:cubicBezTo>
                  <a:pt x="4782651" y="171700"/>
                  <a:pt x="4794316" y="174770"/>
                  <a:pt x="4803405" y="169468"/>
                </a:cubicBezTo>
                <a:lnTo>
                  <a:pt x="4945912" y="86338"/>
                </a:lnTo>
                <a:lnTo>
                  <a:pt x="4803405" y="3208"/>
                </a:lnTo>
                <a:cubicBezTo>
                  <a:pt x="4798860" y="558"/>
                  <a:pt x="4793672" y="0"/>
                  <a:pt x="4788957" y="1241"/>
                </a:cubicBezTo>
                <a:close/>
                <a:moveTo>
                  <a:pt x="-1182295" y="781921"/>
                </a:moveTo>
              </a:path>
            </a:pathLst>
          </a:custGeom>
          <a:solidFill>
            <a:srgbClr val="7F7F7F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44" name="Picture 644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8700" y="4737100"/>
            <a:ext cx="381000" cy="393700"/>
          </a:xfrm>
          <a:prstGeom prst="rect">
            <a:avLst/>
          </a:prstGeom>
          <a:noFill/>
        </p:spPr>
      </p:pic>
      <p:pic>
        <p:nvPicPr>
          <p:cNvPr id="645" name="Picture 645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4786868"/>
            <a:ext cx="254000" cy="254000"/>
          </a:xfrm>
          <a:prstGeom prst="rect">
            <a:avLst/>
          </a:prstGeom>
          <a:noFill/>
        </p:spPr>
      </p:pic>
      <p:sp>
        <p:nvSpPr>
          <p:cNvPr id="646" name="Freeform 646"/>
          <p:cNvSpPr/>
          <p:nvPr/>
        </p:nvSpPr>
        <p:spPr>
          <a:xfrm flipV="1">
            <a:off x="2374900" y="47995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47" name="Picture 64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0200" y="4737100"/>
            <a:ext cx="381000" cy="393700"/>
          </a:xfrm>
          <a:prstGeom prst="rect">
            <a:avLst/>
          </a:prstGeom>
          <a:noFill/>
        </p:spPr>
      </p:pic>
      <p:pic>
        <p:nvPicPr>
          <p:cNvPr id="648" name="Picture 648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3700" y="4786868"/>
            <a:ext cx="254000" cy="254000"/>
          </a:xfrm>
          <a:prstGeom prst="rect">
            <a:avLst/>
          </a:prstGeom>
          <a:noFill/>
        </p:spPr>
      </p:pic>
      <p:sp>
        <p:nvSpPr>
          <p:cNvPr id="649" name="Freeform 649"/>
          <p:cNvSpPr/>
          <p:nvPr/>
        </p:nvSpPr>
        <p:spPr>
          <a:xfrm flipV="1">
            <a:off x="2946400" y="47995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50" name="Picture 650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79700" y="4737100"/>
            <a:ext cx="381000" cy="393700"/>
          </a:xfrm>
          <a:prstGeom prst="rect">
            <a:avLst/>
          </a:prstGeom>
          <a:noFill/>
        </p:spPr>
      </p:pic>
      <p:pic>
        <p:nvPicPr>
          <p:cNvPr id="651" name="Picture 651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786868"/>
            <a:ext cx="254000" cy="254000"/>
          </a:xfrm>
          <a:prstGeom prst="rect">
            <a:avLst/>
          </a:prstGeom>
          <a:noFill/>
        </p:spPr>
      </p:pic>
      <p:sp>
        <p:nvSpPr>
          <p:cNvPr id="652" name="Freeform 652"/>
          <p:cNvSpPr/>
          <p:nvPr/>
        </p:nvSpPr>
        <p:spPr>
          <a:xfrm flipV="1">
            <a:off x="2755900" y="47995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53" name="Picture 653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8200" y="4737100"/>
            <a:ext cx="393700" cy="393700"/>
          </a:xfrm>
          <a:prstGeom prst="rect">
            <a:avLst/>
          </a:prstGeom>
          <a:noFill/>
        </p:spPr>
      </p:pic>
      <p:pic>
        <p:nvPicPr>
          <p:cNvPr id="654" name="Picture 654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50080" y="4786868"/>
            <a:ext cx="254000" cy="254000"/>
          </a:xfrm>
          <a:prstGeom prst="rect">
            <a:avLst/>
          </a:prstGeom>
          <a:noFill/>
        </p:spPr>
      </p:pic>
      <p:sp>
        <p:nvSpPr>
          <p:cNvPr id="655" name="Freeform 655"/>
          <p:cNvSpPr/>
          <p:nvPr/>
        </p:nvSpPr>
        <p:spPr>
          <a:xfrm flipV="1">
            <a:off x="3462780" y="47995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56" name="Picture 65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8300" y="4737100"/>
            <a:ext cx="381000" cy="393700"/>
          </a:xfrm>
          <a:prstGeom prst="rect">
            <a:avLst/>
          </a:prstGeom>
          <a:noFill/>
        </p:spPr>
      </p:pic>
      <p:pic>
        <p:nvPicPr>
          <p:cNvPr id="657" name="Picture 657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41800" y="4786868"/>
            <a:ext cx="254000" cy="254000"/>
          </a:xfrm>
          <a:prstGeom prst="rect">
            <a:avLst/>
          </a:prstGeom>
          <a:noFill/>
        </p:spPr>
      </p:pic>
      <p:sp>
        <p:nvSpPr>
          <p:cNvPr id="658" name="Freeform 658"/>
          <p:cNvSpPr/>
          <p:nvPr/>
        </p:nvSpPr>
        <p:spPr>
          <a:xfrm flipV="1">
            <a:off x="4254500" y="47995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59" name="Picture 659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4737100"/>
            <a:ext cx="381000" cy="393700"/>
          </a:xfrm>
          <a:prstGeom prst="rect">
            <a:avLst/>
          </a:prstGeom>
          <a:noFill/>
        </p:spPr>
      </p:pic>
      <p:pic>
        <p:nvPicPr>
          <p:cNvPr id="660" name="Picture 660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4786868"/>
            <a:ext cx="254000" cy="254000"/>
          </a:xfrm>
          <a:prstGeom prst="rect">
            <a:avLst/>
          </a:prstGeom>
          <a:noFill/>
        </p:spPr>
      </p:pic>
      <p:sp>
        <p:nvSpPr>
          <p:cNvPr id="661" name="Freeform 661"/>
          <p:cNvSpPr/>
          <p:nvPr/>
        </p:nvSpPr>
        <p:spPr>
          <a:xfrm flipV="1">
            <a:off x="4800600" y="47995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62" name="Picture 662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3759200"/>
            <a:ext cx="368300" cy="368300"/>
          </a:xfrm>
          <a:prstGeom prst="rect">
            <a:avLst/>
          </a:prstGeom>
          <a:noFill/>
        </p:spPr>
      </p:pic>
      <p:sp>
        <p:nvSpPr>
          <p:cNvPr id="663" name="Freeform 663"/>
          <p:cNvSpPr/>
          <p:nvPr/>
        </p:nvSpPr>
        <p:spPr>
          <a:xfrm>
            <a:off x="5323038" y="381088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-2390224" y="3047114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64" name="Freeform 664"/>
          <p:cNvSpPr/>
          <p:nvPr/>
        </p:nvSpPr>
        <p:spPr>
          <a:xfrm flipV="1">
            <a:off x="5323038" y="381088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65" name="Picture 665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7700" y="3759200"/>
            <a:ext cx="355600" cy="368300"/>
          </a:xfrm>
          <a:prstGeom prst="rect">
            <a:avLst/>
          </a:prstGeom>
          <a:noFill/>
        </p:spPr>
      </p:pic>
      <p:sp>
        <p:nvSpPr>
          <p:cNvPr id="666" name="Freeform 666"/>
          <p:cNvSpPr/>
          <p:nvPr/>
        </p:nvSpPr>
        <p:spPr>
          <a:xfrm>
            <a:off x="5791200" y="381088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6" y="0"/>
                  <a:pt x="228600" y="51173"/>
                  <a:pt x="228600" y="114300"/>
                </a:cubicBezTo>
                <a:cubicBezTo>
                  <a:pt x="228600" y="177425"/>
                  <a:pt x="177426" y="228600"/>
                  <a:pt x="114300" y="228600"/>
                </a:cubicBezTo>
                <a:cubicBezTo>
                  <a:pt x="51173" y="228600"/>
                  <a:pt x="0" y="177425"/>
                  <a:pt x="0" y="114300"/>
                </a:cubicBezTo>
                <a:close/>
                <a:moveTo>
                  <a:pt x="-2858386" y="3047114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67" name="Freeform 667"/>
          <p:cNvSpPr/>
          <p:nvPr/>
        </p:nvSpPr>
        <p:spPr>
          <a:xfrm flipV="1">
            <a:off x="5791200" y="381088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68" name="Picture 668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0" y="3759200"/>
            <a:ext cx="368300" cy="368300"/>
          </a:xfrm>
          <a:prstGeom prst="rect">
            <a:avLst/>
          </a:prstGeom>
          <a:noFill/>
        </p:spPr>
      </p:pic>
      <p:sp>
        <p:nvSpPr>
          <p:cNvPr id="669" name="Freeform 669"/>
          <p:cNvSpPr/>
          <p:nvPr/>
        </p:nvSpPr>
        <p:spPr>
          <a:xfrm>
            <a:off x="6108640" y="381088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5" y="0"/>
                  <a:pt x="228600" y="51173"/>
                  <a:pt x="228600" y="114300"/>
                </a:cubicBezTo>
                <a:cubicBezTo>
                  <a:pt x="228600" y="177425"/>
                  <a:pt x="177425" y="228600"/>
                  <a:pt x="114300" y="228600"/>
                </a:cubicBezTo>
                <a:cubicBezTo>
                  <a:pt x="51173" y="228600"/>
                  <a:pt x="0" y="177425"/>
                  <a:pt x="0" y="114300"/>
                </a:cubicBezTo>
                <a:close/>
                <a:moveTo>
                  <a:pt x="-3175826" y="3047114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0" name="Freeform 670"/>
          <p:cNvSpPr/>
          <p:nvPr/>
        </p:nvSpPr>
        <p:spPr>
          <a:xfrm flipV="1">
            <a:off x="6108640" y="381088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71" name="Picture 671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8500" y="3759200"/>
            <a:ext cx="355600" cy="368300"/>
          </a:xfrm>
          <a:prstGeom prst="rect">
            <a:avLst/>
          </a:prstGeom>
          <a:noFill/>
        </p:spPr>
      </p:pic>
      <p:sp>
        <p:nvSpPr>
          <p:cNvPr id="672" name="Freeform 672"/>
          <p:cNvSpPr/>
          <p:nvPr/>
        </p:nvSpPr>
        <p:spPr>
          <a:xfrm>
            <a:off x="4572000" y="381088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6" y="0"/>
                  <a:pt x="228600" y="51173"/>
                  <a:pt x="228600" y="114300"/>
                </a:cubicBezTo>
                <a:cubicBezTo>
                  <a:pt x="228600" y="177425"/>
                  <a:pt x="177426" y="228600"/>
                  <a:pt x="114300" y="228600"/>
                </a:cubicBezTo>
                <a:cubicBezTo>
                  <a:pt x="51173" y="228600"/>
                  <a:pt x="0" y="177425"/>
                  <a:pt x="0" y="114300"/>
                </a:cubicBezTo>
                <a:close/>
                <a:moveTo>
                  <a:pt x="-1639186" y="3047114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3" name="Freeform 673"/>
          <p:cNvSpPr/>
          <p:nvPr/>
        </p:nvSpPr>
        <p:spPr>
          <a:xfrm flipV="1">
            <a:off x="4572000" y="381088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74" name="Picture 674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76700" y="3759200"/>
            <a:ext cx="355600" cy="368300"/>
          </a:xfrm>
          <a:prstGeom prst="rect">
            <a:avLst/>
          </a:prstGeom>
          <a:noFill/>
        </p:spPr>
      </p:pic>
      <p:sp>
        <p:nvSpPr>
          <p:cNvPr id="675" name="Freeform 675"/>
          <p:cNvSpPr/>
          <p:nvPr/>
        </p:nvSpPr>
        <p:spPr>
          <a:xfrm>
            <a:off x="4140200" y="381088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6" y="0"/>
                  <a:pt x="228600" y="51173"/>
                  <a:pt x="228600" y="114300"/>
                </a:cubicBezTo>
                <a:cubicBezTo>
                  <a:pt x="228600" y="177425"/>
                  <a:pt x="177426" y="228600"/>
                  <a:pt x="114300" y="228600"/>
                </a:cubicBezTo>
                <a:cubicBezTo>
                  <a:pt x="51173" y="228600"/>
                  <a:pt x="0" y="177425"/>
                  <a:pt x="0" y="114300"/>
                </a:cubicBezTo>
                <a:close/>
                <a:moveTo>
                  <a:pt x="-1207386" y="3047114"/>
                </a:moveTo>
              </a:path>
            </a:pathLst>
          </a:custGeom>
          <a:solidFill>
            <a:srgbClr val="F4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6" name="Freeform 676"/>
          <p:cNvSpPr/>
          <p:nvPr/>
        </p:nvSpPr>
        <p:spPr>
          <a:xfrm flipV="1">
            <a:off x="4140200" y="381088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7" name="Rectangle 677"/>
          <p:cNvSpPr/>
          <p:nvPr/>
        </p:nvSpPr>
        <p:spPr>
          <a:xfrm>
            <a:off x="665003" y="-6766"/>
            <a:ext cx="7812471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620324" algn="l"/>
                <a:tab pos="4851613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Supervised	Learning:	Classifi</a:t>
            </a:r>
            <a:r>
              <a:rPr lang="en-US" sz="4400" b="0" i="0" spc="-35" baseline="0" dirty="0">
                <a:solidFill>
                  <a:srgbClr val="000000"/>
                </a:solidFill>
                <a:latin typeface="Calibri"/>
              </a:rPr>
              <a:t>ca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</p:txBody>
      </p:sp>
      <p:sp>
        <p:nvSpPr>
          <p:cNvPr id="678" name="Rectangle 678"/>
          <p:cNvSpPr/>
          <p:nvPr/>
        </p:nvSpPr>
        <p:spPr>
          <a:xfrm>
            <a:off x="548640" y="1045485"/>
            <a:ext cx="5729681" cy="646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81983" algn="l"/>
                <a:tab pos="2069592" algn="l"/>
                <a:tab pos="2725249" algn="l"/>
                <a:tab pos="3412616" algn="l"/>
                <a:tab pos="4068274" algn="l"/>
                <a:tab pos="4571519" algn="l"/>
                <a:tab pos="5263641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Gi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en	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1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1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),	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2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2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),	...,	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679" name="Rectangle 679"/>
          <p:cNvSpPr/>
          <p:nvPr/>
        </p:nvSpPr>
        <p:spPr>
          <a:xfrm>
            <a:off x="548640" y="1629685"/>
            <a:ext cx="7088530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59062" algn="l"/>
                <a:tab pos="1646712" algn="l"/>
                <a:tab pos="3121025" algn="l"/>
                <a:tab pos="3891023" algn="l"/>
                <a:tab pos="4330382" algn="l"/>
                <a:tab pos="5590158" algn="l"/>
                <a:tab pos="6856476" algn="l"/>
                <a:tab pos="6856476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Learn	a	function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f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)	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	p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edict	</a:t>
            </a:r>
            <a:r>
              <a:rPr lang="en-US" sz="3200" b="0" i="0" spc="731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gi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en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	</a:t>
            </a:r>
          </a:p>
        </p:txBody>
      </p:sp>
      <p:sp>
        <p:nvSpPr>
          <p:cNvPr id="680" name="Rectangle 680"/>
          <p:cNvSpPr/>
          <p:nvPr/>
        </p:nvSpPr>
        <p:spPr>
          <a:xfrm>
            <a:off x="1005839" y="2223852"/>
            <a:ext cx="4761135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42921" algn="l"/>
                <a:tab pos="2485580" algn="l"/>
                <a:tab pos="2921937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640" baseline="0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is	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4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ori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al	==	classifi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</p:txBody>
      </p:sp>
      <p:sp>
        <p:nvSpPr>
          <p:cNvPr id="681" name="Rectangle 681"/>
          <p:cNvSpPr/>
          <p:nvPr/>
        </p:nvSpPr>
        <p:spPr>
          <a:xfrm>
            <a:off x="545652" y="3686060"/>
            <a:ext cx="1332026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1(Maligna</a:t>
            </a:r>
            <a:r>
              <a:rPr lang="en-US" sz="2000" b="0" i="0" spc="-18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t)</a:t>
            </a:r>
          </a:p>
        </p:txBody>
      </p:sp>
      <p:sp>
        <p:nvSpPr>
          <p:cNvPr id="682" name="Rectangle 682"/>
          <p:cNvSpPr/>
          <p:nvPr/>
        </p:nvSpPr>
        <p:spPr>
          <a:xfrm>
            <a:off x="909120" y="4678532"/>
            <a:ext cx="992936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0(Benign)</a:t>
            </a:r>
          </a:p>
        </p:txBody>
      </p:sp>
      <p:sp>
        <p:nvSpPr>
          <p:cNvPr id="683" name="Rectangle 683"/>
          <p:cNvSpPr/>
          <p:nvPr/>
        </p:nvSpPr>
        <p:spPr>
          <a:xfrm>
            <a:off x="3866780" y="5045836"/>
            <a:ext cx="1343741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68497" algn="l"/>
              </a:tabLst>
            </a:pPr>
            <a:r>
              <a:rPr lang="en-US" sz="2400" b="0" i="0" spc="-14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umor	Si</a:t>
            </a:r>
            <a:r>
              <a:rPr lang="en-US" sz="2400" b="0" i="0" spc="-52" baseline="0" dirty="0">
                <a:solidFill>
                  <a:srgbClr val="000000"/>
                </a:solidFill>
                <a:latin typeface="Calibri"/>
              </a:rPr>
              <a:t>ze</a:t>
            </a:r>
          </a:p>
        </p:txBody>
      </p:sp>
      <p:sp>
        <p:nvSpPr>
          <p:cNvPr id="684" name="Rectangle 684"/>
          <p:cNvSpPr/>
          <p:nvPr/>
        </p:nvSpPr>
        <p:spPr>
          <a:xfrm>
            <a:off x="2771139" y="3020257"/>
            <a:ext cx="3725722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13028" algn="l"/>
                <a:tab pos="1484553" algn="l"/>
                <a:tab pos="2668193" algn="l"/>
                <a:tab pos="2823768" algn="l"/>
                <a:tab pos="3668318" algn="l"/>
                <a:tab pos="3668318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2000" b="0" i="0" spc="-24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ea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	Cancer	(Maligna</a:t>
            </a:r>
            <a:r>
              <a:rPr lang="en-US" sz="2000" b="0" i="0" spc="-1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	/	Benign)		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86858E-4EC3-251E-4933-787092425740}"/>
              </a:ext>
            </a:extLst>
          </p:cNvPr>
          <p:cNvSpPr/>
          <p:nvPr/>
        </p:nvSpPr>
        <p:spPr>
          <a:xfrm>
            <a:off x="8298611" y="6262777"/>
            <a:ext cx="474453" cy="48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51627A-D3FB-2DF5-42AB-630A2CA99BBC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D8036B-1146-7353-062D-58D2A8501C24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pic>
            <p:nvPicPr>
              <p:cNvPr id="3" name="Picture 2" descr="A diagram of a graph&#10;&#10;Description automatically generated">
                <a:extLst>
                  <a:ext uri="{FF2B5EF4-FFF2-40B4-BE49-F238E27FC236}">
                    <a16:creationId xmlns:a16="http://schemas.microsoft.com/office/drawing/2014/main" id="{13FEBEC4-94A8-1F1C-25D8-5C5710138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9144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CD7C1A-08EF-EB1B-61E1-426300084886}"/>
                  </a:ext>
                </a:extLst>
              </p:cNvPr>
              <p:cNvSpPr/>
              <p:nvPr/>
            </p:nvSpPr>
            <p:spPr>
              <a:xfrm>
                <a:off x="0" y="6607834"/>
                <a:ext cx="2717321" cy="250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217762-B050-D27B-3699-7D36472AD4EB}"/>
                </a:ext>
              </a:extLst>
            </p:cNvPr>
            <p:cNvSpPr/>
            <p:nvPr/>
          </p:nvSpPr>
          <p:spPr>
            <a:xfrm>
              <a:off x="8298611" y="6357668"/>
              <a:ext cx="474453" cy="319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9078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Freeform 770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1" name="Freeform 771"/>
          <p:cNvSpPr/>
          <p:nvPr/>
        </p:nvSpPr>
        <p:spPr>
          <a:xfrm>
            <a:off x="1037042" y="2841537"/>
            <a:ext cx="176863" cy="2725623"/>
          </a:xfrm>
          <a:custGeom>
            <a:avLst/>
            <a:gdLst/>
            <a:ahLst/>
            <a:cxnLst/>
            <a:rect l="0" t="0" r="0" b="0"/>
            <a:pathLst>
              <a:path w="176863" h="2725623">
                <a:moveTo>
                  <a:pt x="69380" y="2725623"/>
                </a:moveTo>
                <a:lnTo>
                  <a:pt x="107480" y="2725623"/>
                </a:lnTo>
                <a:lnTo>
                  <a:pt x="107481" y="108272"/>
                </a:lnTo>
                <a:lnTo>
                  <a:pt x="138651" y="161706"/>
                </a:lnTo>
                <a:cubicBezTo>
                  <a:pt x="143953" y="170794"/>
                  <a:pt x="155617" y="173864"/>
                  <a:pt x="164705" y="168563"/>
                </a:cubicBezTo>
                <a:cubicBezTo>
                  <a:pt x="173793" y="163261"/>
                  <a:pt x="176863" y="151597"/>
                  <a:pt x="171561" y="142509"/>
                </a:cubicBezTo>
                <a:lnTo>
                  <a:pt x="88432" y="0"/>
                </a:lnTo>
                <a:lnTo>
                  <a:pt x="5302" y="142509"/>
                </a:lnTo>
                <a:cubicBezTo>
                  <a:pt x="0" y="151597"/>
                  <a:pt x="3070" y="163261"/>
                  <a:pt x="12158" y="168563"/>
                </a:cubicBezTo>
                <a:cubicBezTo>
                  <a:pt x="21245" y="173864"/>
                  <a:pt x="32910" y="170794"/>
                  <a:pt x="38211" y="161706"/>
                </a:cubicBezTo>
                <a:lnTo>
                  <a:pt x="69381" y="108272"/>
                </a:lnTo>
                <a:close/>
                <a:moveTo>
                  <a:pt x="253798" y="4016463"/>
                </a:moveTo>
              </a:path>
            </a:pathLst>
          </a:custGeom>
          <a:solidFill>
            <a:srgbClr val="7F7F7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2" name="Freeform 772"/>
          <p:cNvSpPr/>
          <p:nvPr/>
        </p:nvSpPr>
        <p:spPr>
          <a:xfrm>
            <a:off x="961095" y="5328421"/>
            <a:ext cx="3598373" cy="174770"/>
          </a:xfrm>
          <a:custGeom>
            <a:avLst/>
            <a:gdLst/>
            <a:ahLst/>
            <a:cxnLst/>
            <a:rect l="0" t="0" r="0" b="0"/>
            <a:pathLst>
              <a:path w="3598373" h="174770">
                <a:moveTo>
                  <a:pt x="3441418" y="1241"/>
                </a:moveTo>
                <a:cubicBezTo>
                  <a:pt x="3446132" y="0"/>
                  <a:pt x="3451320" y="559"/>
                  <a:pt x="3455864" y="3210"/>
                </a:cubicBezTo>
                <a:lnTo>
                  <a:pt x="3598373" y="86340"/>
                </a:lnTo>
                <a:lnTo>
                  <a:pt x="3455864" y="169469"/>
                </a:lnTo>
                <a:cubicBezTo>
                  <a:pt x="3446776" y="174770"/>
                  <a:pt x="3435113" y="171701"/>
                  <a:pt x="3429810" y="162614"/>
                </a:cubicBezTo>
                <a:cubicBezTo>
                  <a:pt x="3424509" y="153526"/>
                  <a:pt x="3427579" y="141861"/>
                  <a:pt x="3436667" y="136560"/>
                </a:cubicBezTo>
                <a:lnTo>
                  <a:pt x="3490101" y="105390"/>
                </a:lnTo>
                <a:lnTo>
                  <a:pt x="0" y="105389"/>
                </a:lnTo>
                <a:lnTo>
                  <a:pt x="0" y="67289"/>
                </a:lnTo>
                <a:lnTo>
                  <a:pt x="3490101" y="67290"/>
                </a:lnTo>
                <a:lnTo>
                  <a:pt x="3436667" y="36119"/>
                </a:lnTo>
                <a:cubicBezTo>
                  <a:pt x="3427579" y="30818"/>
                  <a:pt x="3424509" y="19153"/>
                  <a:pt x="3429810" y="10065"/>
                </a:cubicBezTo>
                <a:cubicBezTo>
                  <a:pt x="3432461" y="5522"/>
                  <a:pt x="3436702" y="2482"/>
                  <a:pt x="3441418" y="1241"/>
                </a:cubicBezTo>
                <a:close/>
                <a:moveTo>
                  <a:pt x="567243" y="1529579"/>
                </a:moveTo>
              </a:path>
            </a:pathLst>
          </a:custGeom>
          <a:solidFill>
            <a:srgbClr val="7F7F7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73" name="Picture 77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1500" y="4775200"/>
            <a:ext cx="393700" cy="393700"/>
          </a:xfrm>
          <a:prstGeom prst="rect">
            <a:avLst/>
          </a:prstGeom>
          <a:noFill/>
        </p:spPr>
      </p:pic>
      <p:pic>
        <p:nvPicPr>
          <p:cNvPr id="774" name="Picture 77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77514" y="4824968"/>
            <a:ext cx="254000" cy="254000"/>
          </a:xfrm>
          <a:prstGeom prst="rect">
            <a:avLst/>
          </a:prstGeom>
          <a:noFill/>
        </p:spPr>
      </p:pic>
      <p:sp>
        <p:nvSpPr>
          <p:cNvPr id="775" name="Freeform 775"/>
          <p:cNvSpPr/>
          <p:nvPr/>
        </p:nvSpPr>
        <p:spPr>
          <a:xfrm flipV="1">
            <a:off x="3190214" y="48376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76" name="Picture 77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2400" y="4737100"/>
            <a:ext cx="393700" cy="393700"/>
          </a:xfrm>
          <a:prstGeom prst="rect">
            <a:avLst/>
          </a:prstGeom>
          <a:noFill/>
        </p:spPr>
      </p:pic>
      <p:pic>
        <p:nvPicPr>
          <p:cNvPr id="777" name="Picture 77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4280" y="4786868"/>
            <a:ext cx="254000" cy="254000"/>
          </a:xfrm>
          <a:prstGeom prst="rect">
            <a:avLst/>
          </a:prstGeom>
          <a:noFill/>
        </p:spPr>
      </p:pic>
      <p:sp>
        <p:nvSpPr>
          <p:cNvPr id="778" name="Freeform 778"/>
          <p:cNvSpPr/>
          <p:nvPr/>
        </p:nvSpPr>
        <p:spPr>
          <a:xfrm flipV="1">
            <a:off x="1506980" y="47995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79" name="Picture 77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7300" y="4241800"/>
            <a:ext cx="393700" cy="393700"/>
          </a:xfrm>
          <a:prstGeom prst="rect">
            <a:avLst/>
          </a:prstGeom>
          <a:noFill/>
        </p:spPr>
      </p:pic>
      <p:pic>
        <p:nvPicPr>
          <p:cNvPr id="780" name="Picture 780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9180" y="4283257"/>
            <a:ext cx="254000" cy="254000"/>
          </a:xfrm>
          <a:prstGeom prst="rect">
            <a:avLst/>
          </a:prstGeom>
          <a:noFill/>
        </p:spPr>
      </p:pic>
      <p:pic>
        <p:nvPicPr>
          <p:cNvPr id="781" name="Picture 781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9180" y="4283257"/>
            <a:ext cx="254000" cy="254000"/>
          </a:xfrm>
          <a:prstGeom prst="rect">
            <a:avLst/>
          </a:prstGeom>
          <a:noFill/>
        </p:spPr>
      </p:pic>
      <p:sp>
        <p:nvSpPr>
          <p:cNvPr id="782" name="Freeform 782"/>
          <p:cNvSpPr/>
          <p:nvPr/>
        </p:nvSpPr>
        <p:spPr>
          <a:xfrm flipV="1">
            <a:off x="2611880" y="42959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83" name="Picture 78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5900" y="5003800"/>
            <a:ext cx="393700" cy="393700"/>
          </a:xfrm>
          <a:prstGeom prst="rect">
            <a:avLst/>
          </a:prstGeom>
          <a:noFill/>
        </p:spPr>
      </p:pic>
      <p:pic>
        <p:nvPicPr>
          <p:cNvPr id="784" name="Picture 78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7780" y="5053568"/>
            <a:ext cx="254000" cy="254000"/>
          </a:xfrm>
          <a:prstGeom prst="rect">
            <a:avLst/>
          </a:prstGeom>
          <a:noFill/>
        </p:spPr>
      </p:pic>
      <p:sp>
        <p:nvSpPr>
          <p:cNvPr id="785" name="Freeform 785"/>
          <p:cNvSpPr/>
          <p:nvPr/>
        </p:nvSpPr>
        <p:spPr>
          <a:xfrm flipV="1">
            <a:off x="2840480" y="50662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86" name="Picture 78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3962400"/>
            <a:ext cx="393700" cy="393700"/>
          </a:xfrm>
          <a:prstGeom prst="rect">
            <a:avLst/>
          </a:prstGeom>
          <a:noFill/>
        </p:spPr>
      </p:pic>
      <p:pic>
        <p:nvPicPr>
          <p:cNvPr id="787" name="Picture 787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7940" y="4011179"/>
            <a:ext cx="254000" cy="254000"/>
          </a:xfrm>
          <a:prstGeom prst="rect">
            <a:avLst/>
          </a:prstGeom>
          <a:noFill/>
        </p:spPr>
      </p:pic>
      <p:sp>
        <p:nvSpPr>
          <p:cNvPr id="788" name="Freeform 788"/>
          <p:cNvSpPr/>
          <p:nvPr/>
        </p:nvSpPr>
        <p:spPr>
          <a:xfrm flipV="1">
            <a:off x="1830640" y="40238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89" name="Picture 789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7200" y="3505200"/>
            <a:ext cx="393700" cy="393700"/>
          </a:xfrm>
          <a:prstGeom prst="rect">
            <a:avLst/>
          </a:prstGeom>
          <a:noFill/>
        </p:spPr>
      </p:pic>
      <p:sp>
        <p:nvSpPr>
          <p:cNvPr id="790" name="Freeform 790"/>
          <p:cNvSpPr/>
          <p:nvPr/>
        </p:nvSpPr>
        <p:spPr>
          <a:xfrm>
            <a:off x="3075914" y="35666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4" y="0"/>
                  <a:pt x="114300" y="0"/>
                </a:cubicBezTo>
                <a:cubicBezTo>
                  <a:pt x="177425" y="0"/>
                  <a:pt x="228600" y="51173"/>
                  <a:pt x="228600" y="114300"/>
                </a:cubicBezTo>
                <a:cubicBezTo>
                  <a:pt x="228600" y="177426"/>
                  <a:pt x="177425" y="228600"/>
                  <a:pt x="114300" y="228600"/>
                </a:cubicBezTo>
                <a:cubicBezTo>
                  <a:pt x="51174" y="228600"/>
                  <a:pt x="0" y="177426"/>
                  <a:pt x="0" y="114300"/>
                </a:cubicBezTo>
                <a:close/>
                <a:moveTo>
                  <a:pt x="101107" y="3291321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1" name="Freeform 791"/>
          <p:cNvSpPr/>
          <p:nvPr/>
        </p:nvSpPr>
        <p:spPr>
          <a:xfrm flipV="1">
            <a:off x="3075914" y="35666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92" name="Picture 792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3136900"/>
            <a:ext cx="381000" cy="393700"/>
          </a:xfrm>
          <a:prstGeom prst="rect">
            <a:avLst/>
          </a:prstGeom>
          <a:noFill/>
        </p:spPr>
      </p:pic>
      <p:sp>
        <p:nvSpPr>
          <p:cNvPr id="793" name="Freeform 793"/>
          <p:cNvSpPr/>
          <p:nvPr/>
        </p:nvSpPr>
        <p:spPr>
          <a:xfrm>
            <a:off x="2209800" y="32004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4"/>
                  <a:pt x="51173" y="0"/>
                  <a:pt x="114300" y="0"/>
                </a:cubicBezTo>
                <a:cubicBezTo>
                  <a:pt x="177426" y="0"/>
                  <a:pt x="228600" y="51174"/>
                  <a:pt x="228600" y="114300"/>
                </a:cubicBezTo>
                <a:cubicBezTo>
                  <a:pt x="228600" y="177427"/>
                  <a:pt x="177426" y="228600"/>
                  <a:pt x="114300" y="228600"/>
                </a:cubicBezTo>
                <a:cubicBezTo>
                  <a:pt x="51173" y="228600"/>
                  <a:pt x="0" y="177427"/>
                  <a:pt x="0" y="114300"/>
                </a:cubicBezTo>
                <a:close/>
                <a:moveTo>
                  <a:pt x="1333500" y="3657600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4" name="Freeform 794"/>
          <p:cNvSpPr/>
          <p:nvPr/>
        </p:nvSpPr>
        <p:spPr>
          <a:xfrm flipV="1">
            <a:off x="2209800" y="320040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95" name="Picture 795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5400" y="4508500"/>
            <a:ext cx="393700" cy="393700"/>
          </a:xfrm>
          <a:prstGeom prst="rect">
            <a:avLst/>
          </a:prstGeom>
          <a:noFill/>
        </p:spPr>
      </p:pic>
      <p:sp>
        <p:nvSpPr>
          <p:cNvPr id="796" name="Freeform 796"/>
          <p:cNvSpPr/>
          <p:nvPr/>
        </p:nvSpPr>
        <p:spPr>
          <a:xfrm>
            <a:off x="3915662" y="45709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5"/>
                  <a:pt x="51174" y="0"/>
                  <a:pt x="114300" y="0"/>
                </a:cubicBezTo>
                <a:cubicBezTo>
                  <a:pt x="177426" y="0"/>
                  <a:pt x="228600" y="51175"/>
                  <a:pt x="228600" y="114300"/>
                </a:cubicBezTo>
                <a:cubicBezTo>
                  <a:pt x="228600" y="177427"/>
                  <a:pt x="177426" y="228600"/>
                  <a:pt x="114300" y="228600"/>
                </a:cubicBezTo>
                <a:cubicBezTo>
                  <a:pt x="51174" y="228600"/>
                  <a:pt x="0" y="177427"/>
                  <a:pt x="0" y="114300"/>
                </a:cubicBezTo>
                <a:close/>
                <a:moveTo>
                  <a:pt x="-1742930" y="2287032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7" name="Freeform 797"/>
          <p:cNvSpPr/>
          <p:nvPr/>
        </p:nvSpPr>
        <p:spPr>
          <a:xfrm flipV="1">
            <a:off x="3915662" y="45709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98" name="Picture 798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6800" y="3505200"/>
            <a:ext cx="393700" cy="393700"/>
          </a:xfrm>
          <a:prstGeom prst="rect">
            <a:avLst/>
          </a:prstGeom>
          <a:noFill/>
        </p:spPr>
      </p:pic>
      <p:sp>
        <p:nvSpPr>
          <p:cNvPr id="799" name="Freeform 799"/>
          <p:cNvSpPr/>
          <p:nvPr/>
        </p:nvSpPr>
        <p:spPr>
          <a:xfrm>
            <a:off x="3687062" y="356564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5"/>
                  <a:pt x="51174" y="0"/>
                  <a:pt x="114300" y="0"/>
                </a:cubicBezTo>
                <a:cubicBezTo>
                  <a:pt x="177426" y="0"/>
                  <a:pt x="228600" y="51175"/>
                  <a:pt x="228600" y="114300"/>
                </a:cubicBezTo>
                <a:cubicBezTo>
                  <a:pt x="228600" y="177427"/>
                  <a:pt x="177426" y="228600"/>
                  <a:pt x="114300" y="228600"/>
                </a:cubicBezTo>
                <a:cubicBezTo>
                  <a:pt x="51174" y="228600"/>
                  <a:pt x="0" y="177427"/>
                  <a:pt x="0" y="114300"/>
                </a:cubicBezTo>
                <a:close/>
                <a:moveTo>
                  <a:pt x="-509008" y="3292354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00" name="Freeform 800"/>
          <p:cNvSpPr/>
          <p:nvPr/>
        </p:nvSpPr>
        <p:spPr>
          <a:xfrm flipV="1">
            <a:off x="3687062" y="3565646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01" name="Picture 801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0600" y="3073400"/>
            <a:ext cx="393700" cy="393700"/>
          </a:xfrm>
          <a:prstGeom prst="rect">
            <a:avLst/>
          </a:prstGeom>
          <a:noFill/>
        </p:spPr>
      </p:pic>
      <p:sp>
        <p:nvSpPr>
          <p:cNvPr id="802" name="Freeform 802"/>
          <p:cNvSpPr/>
          <p:nvPr/>
        </p:nvSpPr>
        <p:spPr>
          <a:xfrm>
            <a:off x="3615180" y="31358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5"/>
                  <a:pt x="51174" y="0"/>
                  <a:pt x="114300" y="0"/>
                </a:cubicBezTo>
                <a:cubicBezTo>
                  <a:pt x="177427" y="0"/>
                  <a:pt x="228600" y="51175"/>
                  <a:pt x="228600" y="114300"/>
                </a:cubicBezTo>
                <a:cubicBezTo>
                  <a:pt x="228600" y="177427"/>
                  <a:pt x="177427" y="228600"/>
                  <a:pt x="114300" y="228600"/>
                </a:cubicBezTo>
                <a:cubicBezTo>
                  <a:pt x="51174" y="228600"/>
                  <a:pt x="0" y="177427"/>
                  <a:pt x="0" y="114300"/>
                </a:cubicBezTo>
                <a:close/>
                <a:moveTo>
                  <a:pt x="-7348" y="3722132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03" name="Freeform 803"/>
          <p:cNvSpPr/>
          <p:nvPr/>
        </p:nvSpPr>
        <p:spPr>
          <a:xfrm flipV="1">
            <a:off x="3615180" y="3135868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04" name="Picture 804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6700" y="3086100"/>
            <a:ext cx="2819400" cy="2286000"/>
          </a:xfrm>
          <a:prstGeom prst="rect">
            <a:avLst/>
          </a:prstGeom>
          <a:noFill/>
        </p:spPr>
      </p:pic>
      <p:sp>
        <p:nvSpPr>
          <p:cNvPr id="805" name="Freeform 805"/>
          <p:cNvSpPr/>
          <p:nvPr/>
        </p:nvSpPr>
        <p:spPr>
          <a:xfrm flipV="1">
            <a:off x="1612900" y="3135868"/>
            <a:ext cx="2667000" cy="2144157"/>
          </a:xfrm>
          <a:custGeom>
            <a:avLst/>
            <a:gdLst/>
            <a:ahLst/>
            <a:cxnLst/>
            <a:rect l="0" t="0" r="0" b="0"/>
            <a:pathLst>
              <a:path w="2667000" h="2144157">
                <a:moveTo>
                  <a:pt x="0" y="2144157"/>
                </a:moveTo>
                <a:lnTo>
                  <a:pt x="2667000" y="0"/>
                </a:lnTo>
              </a:path>
            </a:pathLst>
          </a:custGeom>
          <a:noFill/>
          <a:ln w="25400" cap="flat" cmpd="sng">
            <a:solidFill>
              <a:srgbClr val="5782B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06" name="Rectangle 806"/>
          <p:cNvSpPr/>
          <p:nvPr/>
        </p:nvSpPr>
        <p:spPr>
          <a:xfrm>
            <a:off x="2283491" y="-6766"/>
            <a:ext cx="4575230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620324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Supervised	Learning</a:t>
            </a:r>
          </a:p>
        </p:txBody>
      </p:sp>
      <p:sp>
        <p:nvSpPr>
          <p:cNvPr id="807" name="Rectangle 807"/>
          <p:cNvSpPr/>
          <p:nvPr/>
        </p:nvSpPr>
        <p:spPr>
          <a:xfrm>
            <a:off x="2193099" y="5635433"/>
            <a:ext cx="1121155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24027" algn="l"/>
              </a:tabLst>
            </a:pPr>
            <a:r>
              <a:rPr lang="en-US" sz="2000" b="0" i="0" spc="-12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umor	Si</a:t>
            </a:r>
            <a:r>
              <a:rPr lang="en-US" sz="2000" b="0" i="0" spc="-47" baseline="0" dirty="0">
                <a:solidFill>
                  <a:srgbClr val="000000"/>
                </a:solidFill>
                <a:latin typeface="Calibri"/>
              </a:rPr>
              <a:t>ze</a:t>
            </a:r>
          </a:p>
        </p:txBody>
      </p:sp>
      <p:sp>
        <p:nvSpPr>
          <p:cNvPr id="808" name="Rectangle 808"/>
          <p:cNvSpPr/>
          <p:nvPr/>
        </p:nvSpPr>
        <p:spPr>
          <a:xfrm>
            <a:off x="472440" y="4007064"/>
            <a:ext cx="391058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-22" baseline="0" dirty="0">
                <a:solidFill>
                  <a:srgbClr val="000000"/>
                </a:solidFill>
                <a:latin typeface="Calibri"/>
              </a:rPr>
              <a:t>ge</a:t>
            </a:r>
          </a:p>
        </p:txBody>
      </p:sp>
      <p:sp>
        <p:nvSpPr>
          <p:cNvPr id="809" name="Rectangle 809"/>
          <p:cNvSpPr/>
          <p:nvPr/>
        </p:nvSpPr>
        <p:spPr>
          <a:xfrm>
            <a:off x="4760212" y="2792177"/>
            <a:ext cx="3847586" cy="15497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900" algn="l"/>
                <a:tab pos="1353230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-	Clump	Thickness</a:t>
            </a:r>
          </a:p>
          <a:p>
            <a:pPr marL="0">
              <a:lnSpc>
                <a:spcPts val="4099"/>
              </a:lnSpc>
              <a:tabLst>
                <a:tab pos="342900" algn="l"/>
                <a:tab pos="1977557" algn="l"/>
                <a:tab pos="2354031" algn="l"/>
                <a:tab pos="2962285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-	Uni</a:t>
            </a:r>
            <a:r>
              <a:rPr lang="en-US" sz="2800" b="0" i="0" spc="-6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ormity	of	Cell	Si</a:t>
            </a:r>
            <a:r>
              <a:rPr lang="en-US" sz="2800" b="0" i="0" spc="-68" baseline="0" dirty="0">
                <a:solidFill>
                  <a:srgbClr val="000000"/>
                </a:solidFill>
                <a:latin typeface="Calibri"/>
              </a:rPr>
              <a:t>ze</a:t>
            </a:r>
          </a:p>
          <a:p>
            <a:pPr marL="0">
              <a:lnSpc>
                <a:spcPts val="4000"/>
              </a:lnSpc>
              <a:tabLst>
                <a:tab pos="342900" algn="l"/>
                <a:tab pos="1977557" algn="l"/>
                <a:tab pos="2354031" algn="l"/>
                <a:tab pos="2962285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-	Uni</a:t>
            </a:r>
            <a:r>
              <a:rPr lang="en-US" sz="2800" b="0" i="0" spc="-6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ormity	of	Cell	Shape</a:t>
            </a:r>
          </a:p>
        </p:txBody>
      </p:sp>
      <p:sp>
        <p:nvSpPr>
          <p:cNvPr id="810" name="Rectangle 810"/>
          <p:cNvSpPr/>
          <p:nvPr/>
        </p:nvSpPr>
        <p:spPr>
          <a:xfrm>
            <a:off x="4760212" y="4328877"/>
            <a:ext cx="245363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  <p:sp>
        <p:nvSpPr>
          <p:cNvPr id="811" name="Rectangle 811"/>
          <p:cNvSpPr/>
          <p:nvPr/>
        </p:nvSpPr>
        <p:spPr>
          <a:xfrm>
            <a:off x="548640" y="1045485"/>
            <a:ext cx="4882375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68490" algn="l"/>
                <a:tab pos="1876368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 </a:t>
            </a:r>
            <a:r>
              <a:rPr lang="en-US" sz="3200" b="0" i="0" spc="-30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an	be	multi-dimensional</a:t>
            </a:r>
          </a:p>
        </p:txBody>
      </p:sp>
      <p:sp>
        <p:nvSpPr>
          <p:cNvPr id="812" name="Rectangle 812"/>
          <p:cNvSpPr/>
          <p:nvPr/>
        </p:nvSpPr>
        <p:spPr>
          <a:xfrm>
            <a:off x="1005839" y="1639652"/>
            <a:ext cx="6590360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041933" algn="l"/>
                <a:tab pos="2633598" algn="l"/>
                <a:tab pos="4497298" algn="l"/>
                <a:tab pos="4881168" algn="l"/>
                <a:tab pos="5319090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-49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ach	dimension	</a:t>
            </a:r>
            <a:r>
              <a:rPr lang="en-US" sz="2800" b="0" i="0" spc="-19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28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esponds	</a:t>
            </a:r>
            <a:r>
              <a:rPr lang="en-US" sz="2800" b="0" i="0" spc="-27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	an	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4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tribu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Freeform 815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16" name="Freeform 816"/>
          <p:cNvSpPr/>
          <p:nvPr/>
        </p:nvSpPr>
        <p:spPr>
          <a:xfrm>
            <a:off x="748622" y="3044737"/>
            <a:ext cx="176863" cy="2725623"/>
          </a:xfrm>
          <a:custGeom>
            <a:avLst/>
            <a:gdLst/>
            <a:ahLst/>
            <a:cxnLst/>
            <a:rect l="0" t="0" r="0" b="0"/>
            <a:pathLst>
              <a:path w="176863" h="2725623">
                <a:moveTo>
                  <a:pt x="69380" y="2725623"/>
                </a:moveTo>
                <a:lnTo>
                  <a:pt x="107480" y="2725623"/>
                </a:lnTo>
                <a:lnTo>
                  <a:pt x="107481" y="108272"/>
                </a:lnTo>
                <a:lnTo>
                  <a:pt x="138651" y="161706"/>
                </a:lnTo>
                <a:cubicBezTo>
                  <a:pt x="143953" y="170794"/>
                  <a:pt x="155617" y="173864"/>
                  <a:pt x="164705" y="168563"/>
                </a:cubicBezTo>
                <a:cubicBezTo>
                  <a:pt x="173793" y="163261"/>
                  <a:pt x="176863" y="151597"/>
                  <a:pt x="171561" y="142509"/>
                </a:cubicBezTo>
                <a:lnTo>
                  <a:pt x="88431" y="0"/>
                </a:lnTo>
                <a:lnTo>
                  <a:pt x="5301" y="142509"/>
                </a:lnTo>
                <a:cubicBezTo>
                  <a:pt x="0" y="151597"/>
                  <a:pt x="3070" y="163261"/>
                  <a:pt x="12158" y="168563"/>
                </a:cubicBezTo>
                <a:cubicBezTo>
                  <a:pt x="21246" y="173864"/>
                  <a:pt x="32910" y="170794"/>
                  <a:pt x="38211" y="161706"/>
                </a:cubicBezTo>
                <a:lnTo>
                  <a:pt x="69381" y="108272"/>
                </a:lnTo>
                <a:close/>
                <a:moveTo>
                  <a:pt x="339018" y="3813263"/>
                </a:moveTo>
              </a:path>
            </a:pathLst>
          </a:custGeom>
          <a:solidFill>
            <a:srgbClr val="7F7F7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17" name="Freeform 817"/>
          <p:cNvSpPr/>
          <p:nvPr/>
        </p:nvSpPr>
        <p:spPr>
          <a:xfrm>
            <a:off x="672675" y="5531621"/>
            <a:ext cx="3598373" cy="174771"/>
          </a:xfrm>
          <a:custGeom>
            <a:avLst/>
            <a:gdLst/>
            <a:ahLst/>
            <a:cxnLst/>
            <a:rect l="0" t="0" r="0" b="0"/>
            <a:pathLst>
              <a:path w="3598373" h="174771">
                <a:moveTo>
                  <a:pt x="3441417" y="1241"/>
                </a:moveTo>
                <a:cubicBezTo>
                  <a:pt x="3446133" y="0"/>
                  <a:pt x="3451320" y="559"/>
                  <a:pt x="3455865" y="3210"/>
                </a:cubicBezTo>
                <a:lnTo>
                  <a:pt x="3598373" y="86340"/>
                </a:lnTo>
                <a:lnTo>
                  <a:pt x="3455865" y="169469"/>
                </a:lnTo>
                <a:cubicBezTo>
                  <a:pt x="3446777" y="174771"/>
                  <a:pt x="3435112" y="171701"/>
                  <a:pt x="3429811" y="162613"/>
                </a:cubicBezTo>
                <a:cubicBezTo>
                  <a:pt x="3424510" y="153525"/>
                  <a:pt x="3427579" y="141861"/>
                  <a:pt x="3436667" y="136560"/>
                </a:cubicBezTo>
                <a:lnTo>
                  <a:pt x="3490101" y="105389"/>
                </a:lnTo>
                <a:lnTo>
                  <a:pt x="0" y="105389"/>
                </a:lnTo>
                <a:lnTo>
                  <a:pt x="0" y="67289"/>
                </a:lnTo>
                <a:lnTo>
                  <a:pt x="3490101" y="67289"/>
                </a:lnTo>
                <a:lnTo>
                  <a:pt x="3436667" y="36119"/>
                </a:lnTo>
                <a:cubicBezTo>
                  <a:pt x="3427579" y="30818"/>
                  <a:pt x="3424510" y="19153"/>
                  <a:pt x="3429811" y="10065"/>
                </a:cubicBezTo>
                <a:cubicBezTo>
                  <a:pt x="3432461" y="5522"/>
                  <a:pt x="3436703" y="2482"/>
                  <a:pt x="3441417" y="1241"/>
                </a:cubicBezTo>
                <a:close/>
                <a:moveTo>
                  <a:pt x="652463" y="1326379"/>
                </a:moveTo>
              </a:path>
            </a:pathLst>
          </a:custGeom>
          <a:solidFill>
            <a:srgbClr val="7F7F7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18" name="Picture 81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2700" y="4241800"/>
            <a:ext cx="393700" cy="393700"/>
          </a:xfrm>
          <a:prstGeom prst="rect">
            <a:avLst/>
          </a:prstGeom>
          <a:noFill/>
        </p:spPr>
      </p:pic>
      <p:sp>
        <p:nvSpPr>
          <p:cNvPr id="819" name="Freeform 819"/>
          <p:cNvSpPr/>
          <p:nvPr/>
        </p:nvSpPr>
        <p:spPr>
          <a:xfrm>
            <a:off x="1366259" y="43012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1076184" y="2556743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0" name="Freeform 820"/>
          <p:cNvSpPr/>
          <p:nvPr/>
        </p:nvSpPr>
        <p:spPr>
          <a:xfrm flipV="1">
            <a:off x="1366259" y="43012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21" name="Picture 8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9100" y="4356100"/>
            <a:ext cx="393700" cy="393700"/>
          </a:xfrm>
          <a:prstGeom prst="rect">
            <a:avLst/>
          </a:prstGeom>
          <a:noFill/>
        </p:spPr>
      </p:pic>
      <p:sp>
        <p:nvSpPr>
          <p:cNvPr id="822" name="Freeform 822"/>
          <p:cNvSpPr/>
          <p:nvPr/>
        </p:nvSpPr>
        <p:spPr>
          <a:xfrm>
            <a:off x="1770819" y="44155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557324" y="2442443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3" name="Freeform 823"/>
          <p:cNvSpPr/>
          <p:nvPr/>
        </p:nvSpPr>
        <p:spPr>
          <a:xfrm flipV="1">
            <a:off x="1770819" y="44155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24" name="Picture 82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9100" y="4851400"/>
            <a:ext cx="393700" cy="393700"/>
          </a:xfrm>
          <a:prstGeom prst="rect">
            <a:avLst/>
          </a:prstGeom>
          <a:noFill/>
        </p:spPr>
      </p:pic>
      <p:sp>
        <p:nvSpPr>
          <p:cNvPr id="825" name="Freeform 825"/>
          <p:cNvSpPr/>
          <p:nvPr/>
        </p:nvSpPr>
        <p:spPr>
          <a:xfrm>
            <a:off x="1770819" y="49128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6"/>
                  <a:pt x="177427" y="228600"/>
                  <a:pt x="114300" y="228600"/>
                </a:cubicBezTo>
                <a:cubicBezTo>
                  <a:pt x="51175" y="228600"/>
                  <a:pt x="0" y="177426"/>
                  <a:pt x="0" y="114300"/>
                </a:cubicBezTo>
                <a:close/>
                <a:moveTo>
                  <a:pt x="60002" y="1945121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6" name="Freeform 826"/>
          <p:cNvSpPr/>
          <p:nvPr/>
        </p:nvSpPr>
        <p:spPr>
          <a:xfrm flipV="1">
            <a:off x="1770819" y="49128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27" name="Picture 82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1900" y="4737100"/>
            <a:ext cx="393700" cy="393700"/>
          </a:xfrm>
          <a:prstGeom prst="rect">
            <a:avLst/>
          </a:prstGeom>
          <a:noFill/>
        </p:spPr>
      </p:pic>
      <p:sp>
        <p:nvSpPr>
          <p:cNvPr id="828" name="Freeform 828"/>
          <p:cNvSpPr/>
          <p:nvPr/>
        </p:nvSpPr>
        <p:spPr>
          <a:xfrm>
            <a:off x="1313619" y="47985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6"/>
                  <a:pt x="177427" y="228600"/>
                  <a:pt x="114300" y="228600"/>
                </a:cubicBezTo>
                <a:cubicBezTo>
                  <a:pt x="51175" y="228600"/>
                  <a:pt x="0" y="177426"/>
                  <a:pt x="0" y="114300"/>
                </a:cubicBezTo>
                <a:close/>
                <a:moveTo>
                  <a:pt x="631502" y="2059421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9" name="Freeform 829"/>
          <p:cNvSpPr/>
          <p:nvPr/>
        </p:nvSpPr>
        <p:spPr>
          <a:xfrm flipV="1">
            <a:off x="1313619" y="47985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30" name="Picture 83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2900" y="3644900"/>
            <a:ext cx="393700" cy="393700"/>
          </a:xfrm>
          <a:prstGeom prst="rect">
            <a:avLst/>
          </a:prstGeom>
          <a:noFill/>
        </p:spPr>
      </p:pic>
      <p:sp>
        <p:nvSpPr>
          <p:cNvPr id="831" name="Freeform 831"/>
          <p:cNvSpPr/>
          <p:nvPr/>
        </p:nvSpPr>
        <p:spPr>
          <a:xfrm>
            <a:off x="1694619" y="37063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6"/>
                  <a:pt x="177427" y="228600"/>
                  <a:pt x="114300" y="228600"/>
                </a:cubicBezTo>
                <a:cubicBezTo>
                  <a:pt x="51175" y="228600"/>
                  <a:pt x="0" y="177426"/>
                  <a:pt x="0" y="114300"/>
                </a:cubicBezTo>
                <a:close/>
                <a:moveTo>
                  <a:pt x="1342702" y="3151621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32" name="Freeform 832"/>
          <p:cNvSpPr/>
          <p:nvPr/>
        </p:nvSpPr>
        <p:spPr>
          <a:xfrm flipV="1">
            <a:off x="1694619" y="37063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33" name="Picture 83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7700" y="3898900"/>
            <a:ext cx="393700" cy="393700"/>
          </a:xfrm>
          <a:prstGeom prst="rect">
            <a:avLst/>
          </a:prstGeom>
          <a:noFill/>
        </p:spPr>
      </p:pic>
      <p:sp>
        <p:nvSpPr>
          <p:cNvPr id="834" name="Freeform 834"/>
          <p:cNvSpPr/>
          <p:nvPr/>
        </p:nvSpPr>
        <p:spPr>
          <a:xfrm>
            <a:off x="1999419" y="3956335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787946" y="2901665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35" name="Freeform 835"/>
          <p:cNvSpPr/>
          <p:nvPr/>
        </p:nvSpPr>
        <p:spPr>
          <a:xfrm flipV="1">
            <a:off x="1999419" y="3956335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36" name="Picture 83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0600" y="3683000"/>
            <a:ext cx="393700" cy="393700"/>
          </a:xfrm>
          <a:prstGeom prst="rect">
            <a:avLst/>
          </a:prstGeom>
          <a:noFill/>
        </p:spPr>
      </p:pic>
      <p:sp>
        <p:nvSpPr>
          <p:cNvPr id="837" name="Freeform 837"/>
          <p:cNvSpPr/>
          <p:nvPr/>
        </p:nvSpPr>
        <p:spPr>
          <a:xfrm>
            <a:off x="2342319" y="373639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5"/>
                  <a:pt x="51175" y="0"/>
                  <a:pt x="114300" y="0"/>
                </a:cubicBezTo>
                <a:cubicBezTo>
                  <a:pt x="177427" y="0"/>
                  <a:pt x="228600" y="51175"/>
                  <a:pt x="228600" y="114300"/>
                </a:cubicBezTo>
                <a:cubicBezTo>
                  <a:pt x="228600" y="177427"/>
                  <a:pt x="177427" y="228600"/>
                  <a:pt x="114300" y="228600"/>
                </a:cubicBezTo>
                <a:cubicBezTo>
                  <a:pt x="51175" y="228600"/>
                  <a:pt x="0" y="177427"/>
                  <a:pt x="0" y="114300"/>
                </a:cubicBezTo>
                <a:close/>
                <a:moveTo>
                  <a:pt x="664991" y="3121610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38" name="Freeform 838"/>
          <p:cNvSpPr/>
          <p:nvPr/>
        </p:nvSpPr>
        <p:spPr>
          <a:xfrm flipV="1">
            <a:off x="2342319" y="373639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39" name="Picture 839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3900" y="3403600"/>
            <a:ext cx="393700" cy="393700"/>
          </a:xfrm>
          <a:prstGeom prst="rect">
            <a:avLst/>
          </a:prstGeom>
          <a:noFill/>
        </p:spPr>
      </p:pic>
      <p:sp>
        <p:nvSpPr>
          <p:cNvPr id="840" name="Freeform 840"/>
          <p:cNvSpPr/>
          <p:nvPr/>
        </p:nvSpPr>
        <p:spPr>
          <a:xfrm>
            <a:off x="2077459" y="34630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1203184" y="3394943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41" name="Freeform 841"/>
          <p:cNvSpPr/>
          <p:nvPr/>
        </p:nvSpPr>
        <p:spPr>
          <a:xfrm flipV="1">
            <a:off x="2077459" y="34630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42" name="Picture 84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9100" y="4356100"/>
            <a:ext cx="393700" cy="393700"/>
          </a:xfrm>
          <a:prstGeom prst="rect">
            <a:avLst/>
          </a:prstGeom>
          <a:noFill/>
        </p:spPr>
      </p:pic>
      <p:sp>
        <p:nvSpPr>
          <p:cNvPr id="843" name="Freeform 843"/>
          <p:cNvSpPr/>
          <p:nvPr/>
        </p:nvSpPr>
        <p:spPr>
          <a:xfrm>
            <a:off x="3040819" y="44155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-712676" y="2442443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44" name="Freeform 844"/>
          <p:cNvSpPr/>
          <p:nvPr/>
        </p:nvSpPr>
        <p:spPr>
          <a:xfrm flipV="1">
            <a:off x="3040819" y="44155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45" name="Picture 845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5100" y="4699000"/>
            <a:ext cx="393700" cy="393700"/>
          </a:xfrm>
          <a:prstGeom prst="rect">
            <a:avLst/>
          </a:prstGeom>
          <a:noFill/>
        </p:spPr>
      </p:pic>
      <p:sp>
        <p:nvSpPr>
          <p:cNvPr id="846" name="Freeform 846"/>
          <p:cNvSpPr/>
          <p:nvPr/>
        </p:nvSpPr>
        <p:spPr>
          <a:xfrm>
            <a:off x="2788659" y="47584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-803416" y="2099543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47" name="Freeform 847"/>
          <p:cNvSpPr/>
          <p:nvPr/>
        </p:nvSpPr>
        <p:spPr>
          <a:xfrm flipV="1">
            <a:off x="2788659" y="47584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48" name="Picture 84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3400" y="4699000"/>
            <a:ext cx="393700" cy="393700"/>
          </a:xfrm>
          <a:prstGeom prst="rect">
            <a:avLst/>
          </a:prstGeom>
          <a:noFill/>
        </p:spPr>
      </p:pic>
      <p:sp>
        <p:nvSpPr>
          <p:cNvPr id="849" name="Freeform 849"/>
          <p:cNvSpPr/>
          <p:nvPr/>
        </p:nvSpPr>
        <p:spPr>
          <a:xfrm>
            <a:off x="3155119" y="47584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-1169876" y="2099543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50" name="Freeform 850"/>
          <p:cNvSpPr/>
          <p:nvPr/>
        </p:nvSpPr>
        <p:spPr>
          <a:xfrm flipV="1">
            <a:off x="3155119" y="47584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51" name="Picture 851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1700" y="4533900"/>
            <a:ext cx="393700" cy="393700"/>
          </a:xfrm>
          <a:prstGeom prst="rect">
            <a:avLst/>
          </a:prstGeom>
          <a:noFill/>
        </p:spPr>
      </p:pic>
      <p:sp>
        <p:nvSpPr>
          <p:cNvPr id="852" name="Freeform 852"/>
          <p:cNvSpPr/>
          <p:nvPr/>
        </p:nvSpPr>
        <p:spPr>
          <a:xfrm>
            <a:off x="3523419" y="4591335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-1371054" y="2266665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53" name="Freeform 853"/>
          <p:cNvSpPr/>
          <p:nvPr/>
        </p:nvSpPr>
        <p:spPr>
          <a:xfrm flipV="1">
            <a:off x="3523419" y="4591335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54" name="Picture 854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0" y="4610100"/>
            <a:ext cx="393700" cy="393700"/>
          </a:xfrm>
          <a:prstGeom prst="rect">
            <a:avLst/>
          </a:prstGeom>
          <a:noFill/>
        </p:spPr>
      </p:pic>
      <p:sp>
        <p:nvSpPr>
          <p:cNvPr id="855" name="Freeform 855"/>
          <p:cNvSpPr/>
          <p:nvPr/>
        </p:nvSpPr>
        <p:spPr>
          <a:xfrm>
            <a:off x="1573140" y="4667535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6" y="0"/>
                  <a:pt x="228600" y="51173"/>
                  <a:pt x="228600" y="114300"/>
                </a:cubicBezTo>
                <a:cubicBezTo>
                  <a:pt x="228600" y="177425"/>
                  <a:pt x="177426" y="228600"/>
                  <a:pt x="114300" y="228600"/>
                </a:cubicBezTo>
                <a:cubicBezTo>
                  <a:pt x="51173" y="228600"/>
                  <a:pt x="0" y="177425"/>
                  <a:pt x="0" y="114300"/>
                </a:cubicBezTo>
                <a:close/>
                <a:moveTo>
                  <a:pt x="503025" y="2190465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56" name="Freeform 856"/>
          <p:cNvSpPr/>
          <p:nvPr/>
        </p:nvSpPr>
        <p:spPr>
          <a:xfrm flipV="1">
            <a:off x="1573140" y="4667535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57" name="Picture 85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3289300"/>
            <a:ext cx="393700" cy="393700"/>
          </a:xfrm>
          <a:prstGeom prst="rect">
            <a:avLst/>
          </a:prstGeom>
          <a:noFill/>
        </p:spPr>
      </p:pic>
      <p:sp>
        <p:nvSpPr>
          <p:cNvPr id="858" name="Freeform 858"/>
          <p:cNvSpPr/>
          <p:nvPr/>
        </p:nvSpPr>
        <p:spPr>
          <a:xfrm>
            <a:off x="1828980" y="33487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5" y="0"/>
                  <a:pt x="228600" y="51173"/>
                  <a:pt x="228600" y="114300"/>
                </a:cubicBezTo>
                <a:cubicBezTo>
                  <a:pt x="228600" y="177425"/>
                  <a:pt x="177425" y="228600"/>
                  <a:pt x="114300" y="228600"/>
                </a:cubicBezTo>
                <a:cubicBezTo>
                  <a:pt x="51173" y="228600"/>
                  <a:pt x="0" y="177425"/>
                  <a:pt x="0" y="114300"/>
                </a:cubicBezTo>
                <a:close/>
                <a:moveTo>
                  <a:pt x="1565963" y="3509243"/>
                </a:moveTo>
              </a:path>
            </a:pathLst>
          </a:custGeom>
          <a:solidFill>
            <a:srgbClr val="A6A6A6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59" name="Freeform 859"/>
          <p:cNvSpPr/>
          <p:nvPr/>
        </p:nvSpPr>
        <p:spPr>
          <a:xfrm flipV="1">
            <a:off x="1828980" y="33487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0" name="Freeform 860"/>
          <p:cNvSpPr/>
          <p:nvPr/>
        </p:nvSpPr>
        <p:spPr>
          <a:xfrm>
            <a:off x="5104722" y="3044737"/>
            <a:ext cx="176863" cy="2725623"/>
          </a:xfrm>
          <a:custGeom>
            <a:avLst/>
            <a:gdLst/>
            <a:ahLst/>
            <a:cxnLst/>
            <a:rect l="0" t="0" r="0" b="0"/>
            <a:pathLst>
              <a:path w="176863" h="2725623">
                <a:moveTo>
                  <a:pt x="69381" y="2725623"/>
                </a:moveTo>
                <a:lnTo>
                  <a:pt x="107481" y="2725623"/>
                </a:lnTo>
                <a:lnTo>
                  <a:pt x="107482" y="108272"/>
                </a:lnTo>
                <a:lnTo>
                  <a:pt x="138652" y="161706"/>
                </a:lnTo>
                <a:cubicBezTo>
                  <a:pt x="143952" y="170794"/>
                  <a:pt x="155618" y="173864"/>
                  <a:pt x="164705" y="168563"/>
                </a:cubicBezTo>
                <a:cubicBezTo>
                  <a:pt x="173794" y="163261"/>
                  <a:pt x="176863" y="151597"/>
                  <a:pt x="171561" y="142509"/>
                </a:cubicBezTo>
                <a:lnTo>
                  <a:pt x="88432" y="0"/>
                </a:lnTo>
                <a:lnTo>
                  <a:pt x="5302" y="142509"/>
                </a:lnTo>
                <a:cubicBezTo>
                  <a:pt x="0" y="151597"/>
                  <a:pt x="3070" y="163261"/>
                  <a:pt x="12158" y="168563"/>
                </a:cubicBezTo>
                <a:cubicBezTo>
                  <a:pt x="21245" y="173864"/>
                  <a:pt x="32910" y="170794"/>
                  <a:pt x="38211" y="161706"/>
                </a:cubicBezTo>
                <a:lnTo>
                  <a:pt x="69382" y="108272"/>
                </a:lnTo>
                <a:close/>
                <a:moveTo>
                  <a:pt x="-4017082" y="3813263"/>
                </a:moveTo>
              </a:path>
            </a:pathLst>
          </a:custGeom>
          <a:solidFill>
            <a:srgbClr val="7F7F7F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1" name="Freeform 861"/>
          <p:cNvSpPr/>
          <p:nvPr/>
        </p:nvSpPr>
        <p:spPr>
          <a:xfrm>
            <a:off x="5028774" y="5531621"/>
            <a:ext cx="3598373" cy="174771"/>
          </a:xfrm>
          <a:custGeom>
            <a:avLst/>
            <a:gdLst/>
            <a:ahLst/>
            <a:cxnLst/>
            <a:rect l="0" t="0" r="0" b="0"/>
            <a:pathLst>
              <a:path w="3598373" h="174771">
                <a:moveTo>
                  <a:pt x="3441418" y="1241"/>
                </a:moveTo>
                <a:cubicBezTo>
                  <a:pt x="3446134" y="0"/>
                  <a:pt x="3451322" y="559"/>
                  <a:pt x="3455866" y="3210"/>
                </a:cubicBezTo>
                <a:lnTo>
                  <a:pt x="3598373" y="86340"/>
                </a:lnTo>
                <a:lnTo>
                  <a:pt x="3455866" y="169469"/>
                </a:lnTo>
                <a:cubicBezTo>
                  <a:pt x="3446777" y="174771"/>
                  <a:pt x="3435113" y="171701"/>
                  <a:pt x="3429812" y="162613"/>
                </a:cubicBezTo>
                <a:cubicBezTo>
                  <a:pt x="3424510" y="153525"/>
                  <a:pt x="3427580" y="141861"/>
                  <a:pt x="3436667" y="136560"/>
                </a:cubicBezTo>
                <a:lnTo>
                  <a:pt x="3490102" y="105389"/>
                </a:lnTo>
                <a:lnTo>
                  <a:pt x="0" y="105389"/>
                </a:lnTo>
                <a:lnTo>
                  <a:pt x="0" y="67289"/>
                </a:lnTo>
                <a:lnTo>
                  <a:pt x="3490102" y="67289"/>
                </a:lnTo>
                <a:lnTo>
                  <a:pt x="3436667" y="36119"/>
                </a:lnTo>
                <a:cubicBezTo>
                  <a:pt x="3427580" y="30818"/>
                  <a:pt x="3424510" y="19153"/>
                  <a:pt x="3429812" y="10065"/>
                </a:cubicBezTo>
                <a:cubicBezTo>
                  <a:pt x="3432462" y="5522"/>
                  <a:pt x="3436704" y="2482"/>
                  <a:pt x="3441418" y="1241"/>
                </a:cubicBezTo>
                <a:close/>
                <a:moveTo>
                  <a:pt x="-3703636" y="1326379"/>
                </a:moveTo>
              </a:path>
            </a:pathLst>
          </a:custGeom>
          <a:solidFill>
            <a:srgbClr val="7F7F7F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62" name="Picture 862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4241800"/>
            <a:ext cx="393700" cy="393700"/>
          </a:xfrm>
          <a:prstGeom prst="rect">
            <a:avLst/>
          </a:prstGeom>
          <a:noFill/>
        </p:spPr>
      </p:pic>
      <p:pic>
        <p:nvPicPr>
          <p:cNvPr id="863" name="Picture 863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09659" y="4288557"/>
            <a:ext cx="254000" cy="254000"/>
          </a:xfrm>
          <a:prstGeom prst="rect">
            <a:avLst/>
          </a:prstGeom>
          <a:noFill/>
        </p:spPr>
      </p:pic>
      <p:sp>
        <p:nvSpPr>
          <p:cNvPr id="864" name="Freeform 864"/>
          <p:cNvSpPr/>
          <p:nvPr/>
        </p:nvSpPr>
        <p:spPr>
          <a:xfrm flipV="1">
            <a:off x="5722359" y="43012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65" name="Picture 865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45200" y="4356100"/>
            <a:ext cx="393700" cy="393700"/>
          </a:xfrm>
          <a:prstGeom prst="rect">
            <a:avLst/>
          </a:prstGeom>
          <a:noFill/>
        </p:spPr>
      </p:pic>
      <p:pic>
        <p:nvPicPr>
          <p:cNvPr id="866" name="Picture 866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4219" y="4402857"/>
            <a:ext cx="254000" cy="254000"/>
          </a:xfrm>
          <a:prstGeom prst="rect">
            <a:avLst/>
          </a:prstGeom>
          <a:noFill/>
        </p:spPr>
      </p:pic>
      <p:pic>
        <p:nvPicPr>
          <p:cNvPr id="867" name="Picture 867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4219" y="4402857"/>
            <a:ext cx="254000" cy="254000"/>
          </a:xfrm>
          <a:prstGeom prst="rect">
            <a:avLst/>
          </a:prstGeom>
          <a:noFill/>
        </p:spPr>
      </p:pic>
      <p:sp>
        <p:nvSpPr>
          <p:cNvPr id="868" name="Freeform 868"/>
          <p:cNvSpPr/>
          <p:nvPr/>
        </p:nvSpPr>
        <p:spPr>
          <a:xfrm flipV="1">
            <a:off x="6126919" y="44155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69" name="Picture 869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45200" y="4851400"/>
            <a:ext cx="393700" cy="393700"/>
          </a:xfrm>
          <a:prstGeom prst="rect">
            <a:avLst/>
          </a:prstGeom>
          <a:noFill/>
        </p:spPr>
      </p:pic>
      <p:pic>
        <p:nvPicPr>
          <p:cNvPr id="870" name="Picture 870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4219" y="4900179"/>
            <a:ext cx="254000" cy="254000"/>
          </a:xfrm>
          <a:prstGeom prst="rect">
            <a:avLst/>
          </a:prstGeom>
          <a:noFill/>
        </p:spPr>
      </p:pic>
      <p:pic>
        <p:nvPicPr>
          <p:cNvPr id="871" name="Picture 871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4219" y="4900179"/>
            <a:ext cx="254000" cy="254000"/>
          </a:xfrm>
          <a:prstGeom prst="rect">
            <a:avLst/>
          </a:prstGeom>
          <a:noFill/>
        </p:spPr>
      </p:pic>
      <p:sp>
        <p:nvSpPr>
          <p:cNvPr id="872" name="Freeform 872"/>
          <p:cNvSpPr/>
          <p:nvPr/>
        </p:nvSpPr>
        <p:spPr>
          <a:xfrm flipV="1">
            <a:off x="6126919" y="49128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73" name="Picture 873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8000" y="4737100"/>
            <a:ext cx="393700" cy="393700"/>
          </a:xfrm>
          <a:prstGeom prst="rect">
            <a:avLst/>
          </a:prstGeom>
          <a:noFill/>
        </p:spPr>
      </p:pic>
      <p:pic>
        <p:nvPicPr>
          <p:cNvPr id="874" name="Picture 874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57019" y="4785879"/>
            <a:ext cx="254000" cy="254000"/>
          </a:xfrm>
          <a:prstGeom prst="rect">
            <a:avLst/>
          </a:prstGeom>
          <a:noFill/>
        </p:spPr>
      </p:pic>
      <p:sp>
        <p:nvSpPr>
          <p:cNvPr id="875" name="Freeform 875"/>
          <p:cNvSpPr/>
          <p:nvPr/>
        </p:nvSpPr>
        <p:spPr>
          <a:xfrm flipV="1">
            <a:off x="5669719" y="47985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76" name="Picture 876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69000" y="3644900"/>
            <a:ext cx="393700" cy="393700"/>
          </a:xfrm>
          <a:prstGeom prst="rect">
            <a:avLst/>
          </a:prstGeom>
          <a:noFill/>
        </p:spPr>
      </p:pic>
      <p:sp>
        <p:nvSpPr>
          <p:cNvPr id="877" name="Freeform 877"/>
          <p:cNvSpPr/>
          <p:nvPr/>
        </p:nvSpPr>
        <p:spPr>
          <a:xfrm>
            <a:off x="6050719" y="37063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6"/>
                  <a:pt x="177427" y="228600"/>
                  <a:pt x="114300" y="228600"/>
                </a:cubicBezTo>
                <a:cubicBezTo>
                  <a:pt x="51175" y="228600"/>
                  <a:pt x="0" y="177426"/>
                  <a:pt x="0" y="114300"/>
                </a:cubicBezTo>
                <a:close/>
                <a:moveTo>
                  <a:pt x="-3013398" y="3151621"/>
                </a:moveTo>
              </a:path>
            </a:pathLst>
          </a:custGeom>
          <a:solidFill>
            <a:srgbClr val="248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78" name="Freeform 878"/>
          <p:cNvSpPr/>
          <p:nvPr/>
        </p:nvSpPr>
        <p:spPr>
          <a:xfrm flipV="1">
            <a:off x="6050719" y="370637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79" name="Picture 879"/>
          <p:cNvPicPr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73800" y="3898900"/>
            <a:ext cx="393700" cy="393700"/>
          </a:xfrm>
          <a:prstGeom prst="rect">
            <a:avLst/>
          </a:prstGeom>
          <a:noFill/>
        </p:spPr>
      </p:pic>
      <p:sp>
        <p:nvSpPr>
          <p:cNvPr id="880" name="Freeform 880"/>
          <p:cNvSpPr/>
          <p:nvPr/>
        </p:nvSpPr>
        <p:spPr>
          <a:xfrm>
            <a:off x="6355519" y="3956335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-3568154" y="2901665"/>
                </a:moveTo>
              </a:path>
            </a:pathLst>
          </a:custGeom>
          <a:solidFill>
            <a:srgbClr val="248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1" name="Freeform 881"/>
          <p:cNvSpPr/>
          <p:nvPr/>
        </p:nvSpPr>
        <p:spPr>
          <a:xfrm flipV="1">
            <a:off x="6355519" y="3956335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82" name="Picture 882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16700" y="3683000"/>
            <a:ext cx="393700" cy="393700"/>
          </a:xfrm>
          <a:prstGeom prst="rect">
            <a:avLst/>
          </a:prstGeom>
          <a:noFill/>
        </p:spPr>
      </p:pic>
      <p:sp>
        <p:nvSpPr>
          <p:cNvPr id="883" name="Freeform 883"/>
          <p:cNvSpPr/>
          <p:nvPr/>
        </p:nvSpPr>
        <p:spPr>
          <a:xfrm>
            <a:off x="6698419" y="373639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5"/>
                  <a:pt x="51175" y="0"/>
                  <a:pt x="114300" y="0"/>
                </a:cubicBezTo>
                <a:cubicBezTo>
                  <a:pt x="177427" y="0"/>
                  <a:pt x="228600" y="51175"/>
                  <a:pt x="228600" y="114300"/>
                </a:cubicBezTo>
                <a:cubicBezTo>
                  <a:pt x="228600" y="177427"/>
                  <a:pt x="177427" y="228600"/>
                  <a:pt x="114300" y="228600"/>
                </a:cubicBezTo>
                <a:cubicBezTo>
                  <a:pt x="51175" y="228600"/>
                  <a:pt x="0" y="177427"/>
                  <a:pt x="0" y="114300"/>
                </a:cubicBezTo>
                <a:close/>
                <a:moveTo>
                  <a:pt x="-3691109" y="3121610"/>
                </a:moveTo>
              </a:path>
            </a:pathLst>
          </a:custGeom>
          <a:solidFill>
            <a:srgbClr val="248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4" name="Freeform 884"/>
          <p:cNvSpPr/>
          <p:nvPr/>
        </p:nvSpPr>
        <p:spPr>
          <a:xfrm flipV="1">
            <a:off x="6698419" y="3736390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85" name="Picture 88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0000" y="3403600"/>
            <a:ext cx="393700" cy="393700"/>
          </a:xfrm>
          <a:prstGeom prst="rect">
            <a:avLst/>
          </a:prstGeom>
          <a:noFill/>
        </p:spPr>
      </p:pic>
      <p:sp>
        <p:nvSpPr>
          <p:cNvPr id="886" name="Freeform 886"/>
          <p:cNvSpPr/>
          <p:nvPr/>
        </p:nvSpPr>
        <p:spPr>
          <a:xfrm>
            <a:off x="6433559" y="3463057"/>
            <a:ext cx="228601" cy="228600"/>
          </a:xfrm>
          <a:custGeom>
            <a:avLst/>
            <a:gdLst/>
            <a:ahLst/>
            <a:cxnLst/>
            <a:rect l="0" t="0" r="0" b="0"/>
            <a:pathLst>
              <a:path w="228601" h="228600">
                <a:moveTo>
                  <a:pt x="0" y="114300"/>
                </a:moveTo>
                <a:cubicBezTo>
                  <a:pt x="0" y="51173"/>
                  <a:pt x="51175" y="0"/>
                  <a:pt x="114301" y="0"/>
                </a:cubicBezTo>
                <a:cubicBezTo>
                  <a:pt x="177427" y="0"/>
                  <a:pt x="228601" y="51173"/>
                  <a:pt x="228601" y="114300"/>
                </a:cubicBezTo>
                <a:cubicBezTo>
                  <a:pt x="228601" y="177425"/>
                  <a:pt x="177427" y="228600"/>
                  <a:pt x="114301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-3152916" y="3394943"/>
                </a:moveTo>
              </a:path>
            </a:pathLst>
          </a:custGeom>
          <a:solidFill>
            <a:srgbClr val="248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7" name="Freeform 887"/>
          <p:cNvSpPr/>
          <p:nvPr/>
        </p:nvSpPr>
        <p:spPr>
          <a:xfrm flipV="1">
            <a:off x="6433559" y="34630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88" name="Picture 888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200" y="4356100"/>
            <a:ext cx="393700" cy="393700"/>
          </a:xfrm>
          <a:prstGeom prst="rect">
            <a:avLst/>
          </a:prstGeom>
          <a:noFill/>
        </p:spPr>
      </p:pic>
      <p:sp>
        <p:nvSpPr>
          <p:cNvPr id="889" name="Freeform 889"/>
          <p:cNvSpPr/>
          <p:nvPr/>
        </p:nvSpPr>
        <p:spPr>
          <a:xfrm>
            <a:off x="7396919" y="44155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-5068776" y="2442443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0" name="Freeform 890"/>
          <p:cNvSpPr/>
          <p:nvPr/>
        </p:nvSpPr>
        <p:spPr>
          <a:xfrm flipV="1">
            <a:off x="7396919" y="44155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91" name="Picture 891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1200" y="4699000"/>
            <a:ext cx="393700" cy="393700"/>
          </a:xfrm>
          <a:prstGeom prst="rect">
            <a:avLst/>
          </a:prstGeom>
          <a:noFill/>
        </p:spPr>
      </p:pic>
      <p:sp>
        <p:nvSpPr>
          <p:cNvPr id="892" name="Freeform 892"/>
          <p:cNvSpPr/>
          <p:nvPr/>
        </p:nvSpPr>
        <p:spPr>
          <a:xfrm>
            <a:off x="7144760" y="47584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4" y="0"/>
                  <a:pt x="114300" y="0"/>
                </a:cubicBezTo>
                <a:cubicBezTo>
                  <a:pt x="177426" y="0"/>
                  <a:pt x="228600" y="51173"/>
                  <a:pt x="228600" y="114300"/>
                </a:cubicBezTo>
                <a:cubicBezTo>
                  <a:pt x="228600" y="177425"/>
                  <a:pt x="177426" y="228600"/>
                  <a:pt x="114300" y="228600"/>
                </a:cubicBezTo>
                <a:cubicBezTo>
                  <a:pt x="51174" y="228600"/>
                  <a:pt x="0" y="177425"/>
                  <a:pt x="0" y="114300"/>
                </a:cubicBezTo>
                <a:close/>
                <a:moveTo>
                  <a:pt x="-5159517" y="2099543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3" name="Freeform 893"/>
          <p:cNvSpPr/>
          <p:nvPr/>
        </p:nvSpPr>
        <p:spPr>
          <a:xfrm flipV="1">
            <a:off x="7144760" y="47584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94" name="Picture 894"/>
          <p:cNvPicPr>
            <a:picLocks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29500" y="4699000"/>
            <a:ext cx="393700" cy="393700"/>
          </a:xfrm>
          <a:prstGeom prst="rect">
            <a:avLst/>
          </a:prstGeom>
          <a:noFill/>
        </p:spPr>
      </p:pic>
      <p:sp>
        <p:nvSpPr>
          <p:cNvPr id="895" name="Freeform 895"/>
          <p:cNvSpPr/>
          <p:nvPr/>
        </p:nvSpPr>
        <p:spPr>
          <a:xfrm>
            <a:off x="7511219" y="47584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-5525976" y="2099543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6" name="Freeform 896"/>
          <p:cNvSpPr/>
          <p:nvPr/>
        </p:nvSpPr>
        <p:spPr>
          <a:xfrm flipV="1">
            <a:off x="7511219" y="47584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97" name="Picture 897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7800" y="4533900"/>
            <a:ext cx="393700" cy="393700"/>
          </a:xfrm>
          <a:prstGeom prst="rect">
            <a:avLst/>
          </a:prstGeom>
          <a:noFill/>
        </p:spPr>
      </p:pic>
      <p:sp>
        <p:nvSpPr>
          <p:cNvPr id="898" name="Freeform 898"/>
          <p:cNvSpPr/>
          <p:nvPr/>
        </p:nvSpPr>
        <p:spPr>
          <a:xfrm>
            <a:off x="7879519" y="4591335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5" y="0"/>
                  <a:pt x="114300" y="0"/>
                </a:cubicBezTo>
                <a:cubicBezTo>
                  <a:pt x="177427" y="0"/>
                  <a:pt x="228600" y="51173"/>
                  <a:pt x="228600" y="114300"/>
                </a:cubicBezTo>
                <a:cubicBezTo>
                  <a:pt x="228600" y="177425"/>
                  <a:pt x="177427" y="228600"/>
                  <a:pt x="114300" y="228600"/>
                </a:cubicBezTo>
                <a:cubicBezTo>
                  <a:pt x="51175" y="228600"/>
                  <a:pt x="0" y="177425"/>
                  <a:pt x="0" y="114300"/>
                </a:cubicBezTo>
                <a:close/>
                <a:moveTo>
                  <a:pt x="-5727154" y="2266665"/>
                </a:moveTo>
              </a:path>
            </a:pathLst>
          </a:custGeom>
          <a:solidFill>
            <a:srgbClr val="F4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9" name="Freeform 899"/>
          <p:cNvSpPr/>
          <p:nvPr/>
        </p:nvSpPr>
        <p:spPr>
          <a:xfrm flipV="1">
            <a:off x="7879519" y="4591335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00" name="Picture 900"/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000" y="4610100"/>
            <a:ext cx="393700" cy="393700"/>
          </a:xfrm>
          <a:prstGeom prst="rect">
            <a:avLst/>
          </a:prstGeom>
          <a:noFill/>
        </p:spPr>
      </p:pic>
      <p:pic>
        <p:nvPicPr>
          <p:cNvPr id="901" name="Picture 901"/>
          <p:cNvPicPr>
            <a:picLocks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6540" y="4654835"/>
            <a:ext cx="254000" cy="254000"/>
          </a:xfrm>
          <a:prstGeom prst="rect">
            <a:avLst/>
          </a:prstGeom>
          <a:noFill/>
        </p:spPr>
      </p:pic>
      <p:sp>
        <p:nvSpPr>
          <p:cNvPr id="902" name="Freeform 902"/>
          <p:cNvSpPr/>
          <p:nvPr/>
        </p:nvSpPr>
        <p:spPr>
          <a:xfrm flipV="1">
            <a:off x="5929240" y="4667535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03" name="Picture 903"/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8700" y="3289300"/>
            <a:ext cx="393700" cy="393700"/>
          </a:xfrm>
          <a:prstGeom prst="rect">
            <a:avLst/>
          </a:prstGeom>
          <a:noFill/>
        </p:spPr>
      </p:pic>
      <p:sp>
        <p:nvSpPr>
          <p:cNvPr id="904" name="Freeform 904"/>
          <p:cNvSpPr/>
          <p:nvPr/>
        </p:nvSpPr>
        <p:spPr>
          <a:xfrm>
            <a:off x="6185080" y="33487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51173"/>
                  <a:pt x="51173" y="0"/>
                  <a:pt x="114300" y="0"/>
                </a:cubicBezTo>
                <a:cubicBezTo>
                  <a:pt x="177425" y="0"/>
                  <a:pt x="228600" y="51173"/>
                  <a:pt x="228600" y="114300"/>
                </a:cubicBezTo>
                <a:cubicBezTo>
                  <a:pt x="228600" y="177425"/>
                  <a:pt x="177425" y="228600"/>
                  <a:pt x="114300" y="228600"/>
                </a:cubicBezTo>
                <a:cubicBezTo>
                  <a:pt x="51173" y="228600"/>
                  <a:pt x="0" y="177425"/>
                  <a:pt x="0" y="114300"/>
                </a:cubicBezTo>
                <a:close/>
                <a:moveTo>
                  <a:pt x="-2790137" y="3509243"/>
                </a:moveTo>
              </a:path>
            </a:pathLst>
          </a:custGeom>
          <a:solidFill>
            <a:srgbClr val="248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5" name="Freeform 905"/>
          <p:cNvSpPr/>
          <p:nvPr/>
        </p:nvSpPr>
        <p:spPr>
          <a:xfrm flipV="1">
            <a:off x="6185080" y="3348757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228600" h="228600">
                <a:moveTo>
                  <a:pt x="0" y="114300"/>
                </a:moveTo>
                <a:cubicBezTo>
                  <a:pt x="0" y="177426"/>
                  <a:pt x="51173" y="228600"/>
                  <a:pt x="114300" y="228600"/>
                </a:cubicBezTo>
                <a:cubicBezTo>
                  <a:pt x="177426" y="228600"/>
                  <a:pt x="228600" y="177426"/>
                  <a:pt x="228600" y="114300"/>
                </a:cubicBezTo>
                <a:cubicBezTo>
                  <a:pt x="228600" y="51173"/>
                  <a:pt x="177426" y="0"/>
                  <a:pt x="114300" y="0"/>
                </a:cubicBezTo>
                <a:cubicBezTo>
                  <a:pt x="51173" y="0"/>
                  <a:pt x="0" y="51173"/>
                  <a:pt x="0" y="114300"/>
                </a:cubicBezTo>
                <a:close/>
                <a:moveTo>
                  <a:pt x="114300" y="228600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06" name="Picture 906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3500" y="3860800"/>
            <a:ext cx="1244600" cy="723900"/>
          </a:xfrm>
          <a:prstGeom prst="rect">
            <a:avLst/>
          </a:prstGeom>
          <a:noFill/>
        </p:spPr>
      </p:pic>
      <p:pic>
        <p:nvPicPr>
          <p:cNvPr id="907" name="Picture 907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0" y="3922279"/>
            <a:ext cx="1104474" cy="559894"/>
          </a:xfrm>
          <a:prstGeom prst="rect">
            <a:avLst/>
          </a:prstGeom>
          <a:noFill/>
        </p:spPr>
      </p:pic>
      <p:sp>
        <p:nvSpPr>
          <p:cNvPr id="908" name="Freeform 908"/>
          <p:cNvSpPr/>
          <p:nvPr/>
        </p:nvSpPr>
        <p:spPr>
          <a:xfrm flipV="1">
            <a:off x="3949700" y="3934979"/>
            <a:ext cx="1079075" cy="534495"/>
          </a:xfrm>
          <a:custGeom>
            <a:avLst/>
            <a:gdLst/>
            <a:ahLst/>
            <a:cxnLst/>
            <a:rect l="0" t="0" r="0" b="0"/>
            <a:pathLst>
              <a:path w="1079075" h="534495">
                <a:moveTo>
                  <a:pt x="0" y="400871"/>
                </a:moveTo>
                <a:lnTo>
                  <a:pt x="811828" y="400871"/>
                </a:lnTo>
                <a:lnTo>
                  <a:pt x="811828" y="534495"/>
                </a:lnTo>
                <a:lnTo>
                  <a:pt x="1079075" y="267246"/>
                </a:lnTo>
                <a:lnTo>
                  <a:pt x="811828" y="0"/>
                </a:lnTo>
                <a:lnTo>
                  <a:pt x="811828" y="133624"/>
                </a:lnTo>
                <a:lnTo>
                  <a:pt x="0" y="133624"/>
                </a:lnTo>
                <a:close/>
                <a:moveTo>
                  <a:pt x="133624" y="534495"/>
                </a:move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9" name="Rectangle 909"/>
          <p:cNvSpPr/>
          <p:nvPr/>
        </p:nvSpPr>
        <p:spPr>
          <a:xfrm>
            <a:off x="1976310" y="-6766"/>
            <a:ext cx="5191140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235619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Unsupervised	Learning</a:t>
            </a:r>
          </a:p>
        </p:txBody>
      </p:sp>
      <p:sp>
        <p:nvSpPr>
          <p:cNvPr id="910" name="Rectangle 910"/>
          <p:cNvSpPr/>
          <p:nvPr/>
        </p:nvSpPr>
        <p:spPr>
          <a:xfrm>
            <a:off x="548640" y="1045485"/>
            <a:ext cx="6820512" cy="11796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82204" algn="l"/>
                <a:tab pos="1945767" algn="l"/>
                <a:tab pos="2509344" algn="l"/>
                <a:tab pos="3012567" algn="l"/>
                <a:tab pos="3634866" algn="l"/>
                <a:tab pos="5151267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Gi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en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1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,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2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,	...,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181" b="0" i="0" spc="0" baseline="-33333" dirty="0">
                <a:solidFill>
                  <a:srgbClr val="000000"/>
                </a:solidFill>
                <a:latin typeface="Calibri"/>
              </a:rPr>
              <a:t>n	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(without	labels)</a:t>
            </a:r>
          </a:p>
          <a:p>
            <a:pPr marL="0">
              <a:lnSpc>
                <a:spcPts val="4195"/>
              </a:lnSpc>
              <a:tabLst>
                <a:tab pos="1620499" algn="l"/>
                <a:tab pos="2864368" algn="l"/>
                <a:tab pos="4463145" algn="l"/>
                <a:tab pos="5707014" algn="l"/>
                <a:tab pos="6352984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Output	hidden	</a:t>
            </a:r>
            <a:r>
              <a:rPr lang="en-US" sz="3200" b="0" i="0" spc="-35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tructu</a:t>
            </a:r>
            <a:r>
              <a:rPr lang="en-US" sz="3200" b="0" i="0" spc="-4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	behind	the	</a:t>
            </a:r>
            <a:r>
              <a:rPr lang="en-US" sz="3200" b="0" i="0" spc="0" baseline="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3200" b="0" i="0" spc="-195" baseline="0" dirty="0">
                <a:solidFill>
                  <a:srgbClr val="000000"/>
                </a:solidFill>
                <a:latin typeface="Calibri"/>
              </a:rPr>
              <a:t>’s</a:t>
            </a:r>
          </a:p>
        </p:txBody>
      </p:sp>
      <p:sp>
        <p:nvSpPr>
          <p:cNvPr id="911" name="Rectangle 911"/>
          <p:cNvSpPr/>
          <p:nvPr/>
        </p:nvSpPr>
        <p:spPr>
          <a:xfrm>
            <a:off x="1005839" y="2223852"/>
            <a:ext cx="2386065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79881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E.g.,	clu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ering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 119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0" name="Freeform 120"/>
          <p:cNvSpPr/>
          <p:nvPr/>
        </p:nvSpPr>
        <p:spPr>
          <a:xfrm>
            <a:off x="3352800" y="1600200"/>
            <a:ext cx="2667000" cy="1524000"/>
          </a:xfrm>
          <a:custGeom>
            <a:avLst/>
            <a:gdLst/>
            <a:ahLst/>
            <a:cxnLst/>
            <a:rect l="0" t="0" r="0" b="0"/>
            <a:pathLst>
              <a:path w="2667000" h="1524000">
                <a:moveTo>
                  <a:pt x="0" y="1524000"/>
                </a:moveTo>
                <a:lnTo>
                  <a:pt x="2667000" y="1524000"/>
                </a:lnTo>
                <a:lnTo>
                  <a:pt x="2667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solidFill>
            <a:srgbClr val="5782B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1" name="Freeform 121"/>
          <p:cNvSpPr/>
          <p:nvPr/>
        </p:nvSpPr>
        <p:spPr>
          <a:xfrm flipV="1">
            <a:off x="3352800" y="1600200"/>
            <a:ext cx="2667000" cy="1524000"/>
          </a:xfrm>
          <a:custGeom>
            <a:avLst/>
            <a:gdLst/>
            <a:ahLst/>
            <a:cxnLst/>
            <a:rect l="0" t="0" r="0" b="0"/>
            <a:pathLst>
              <a:path w="2667000" h="1524000">
                <a:moveTo>
                  <a:pt x="0" y="1524000"/>
                </a:moveTo>
                <a:lnTo>
                  <a:pt x="2667000" y="1524000"/>
                </a:lnTo>
                <a:lnTo>
                  <a:pt x="2667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noFill/>
          <a:ln w="254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2" name="Freeform 122"/>
          <p:cNvSpPr/>
          <p:nvPr/>
        </p:nvSpPr>
        <p:spPr>
          <a:xfrm>
            <a:off x="2438400" y="1993902"/>
            <a:ext cx="914400" cy="127000"/>
          </a:xfrm>
          <a:custGeom>
            <a:avLst/>
            <a:gdLst/>
            <a:ahLst/>
            <a:cxnLst/>
            <a:rect l="0" t="0" r="0" b="0"/>
            <a:pathLst>
              <a:path w="914400" h="127000">
                <a:moveTo>
                  <a:pt x="787400" y="0"/>
                </a:moveTo>
                <a:lnTo>
                  <a:pt x="914400" y="63500"/>
                </a:lnTo>
                <a:lnTo>
                  <a:pt x="787400" y="127000"/>
                </a:lnTo>
                <a:lnTo>
                  <a:pt x="7874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787400" y="50800"/>
                </a:lnTo>
                <a:close/>
                <a:moveTo>
                  <a:pt x="2425698" y="4864098"/>
                </a:moveTo>
              </a:path>
            </a:pathLst>
          </a:custGeom>
          <a:solidFill>
            <a:srgbClr val="00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3" name="Freeform 123"/>
          <p:cNvSpPr/>
          <p:nvPr/>
        </p:nvSpPr>
        <p:spPr>
          <a:xfrm>
            <a:off x="2438400" y="2679702"/>
            <a:ext cx="914400" cy="127000"/>
          </a:xfrm>
          <a:custGeom>
            <a:avLst/>
            <a:gdLst/>
            <a:ahLst/>
            <a:cxnLst/>
            <a:rect l="0" t="0" r="0" b="0"/>
            <a:pathLst>
              <a:path w="914400" h="127000">
                <a:moveTo>
                  <a:pt x="787400" y="0"/>
                </a:moveTo>
                <a:lnTo>
                  <a:pt x="914400" y="63500"/>
                </a:lnTo>
                <a:lnTo>
                  <a:pt x="787400" y="127000"/>
                </a:lnTo>
                <a:lnTo>
                  <a:pt x="7874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787400" y="50800"/>
                </a:lnTo>
                <a:close/>
                <a:moveTo>
                  <a:pt x="1739898" y="4178298"/>
                </a:moveTo>
              </a:path>
            </a:pathLst>
          </a:custGeom>
          <a:solidFill>
            <a:srgbClr val="00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4" name="Freeform 124"/>
          <p:cNvSpPr/>
          <p:nvPr/>
        </p:nvSpPr>
        <p:spPr>
          <a:xfrm>
            <a:off x="6019800" y="2222502"/>
            <a:ext cx="762000" cy="127000"/>
          </a:xfrm>
          <a:custGeom>
            <a:avLst/>
            <a:gdLst/>
            <a:ahLst/>
            <a:cxnLst/>
            <a:rect l="0" t="0" r="0" b="0"/>
            <a:pathLst>
              <a:path w="762000" h="127000">
                <a:moveTo>
                  <a:pt x="635000" y="0"/>
                </a:moveTo>
                <a:lnTo>
                  <a:pt x="762000" y="63500"/>
                </a:lnTo>
                <a:lnTo>
                  <a:pt x="635000" y="127000"/>
                </a:lnTo>
                <a:lnTo>
                  <a:pt x="6350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635000" y="50800"/>
                </a:lnTo>
                <a:close/>
                <a:moveTo>
                  <a:pt x="-1384302" y="4635498"/>
                </a:moveTo>
              </a:path>
            </a:pathLst>
          </a:custGeom>
          <a:solidFill>
            <a:srgbClr val="00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5" name="Freeform 125"/>
          <p:cNvSpPr/>
          <p:nvPr/>
        </p:nvSpPr>
        <p:spPr>
          <a:xfrm>
            <a:off x="3429000" y="4419600"/>
            <a:ext cx="2667000" cy="1524000"/>
          </a:xfrm>
          <a:custGeom>
            <a:avLst/>
            <a:gdLst/>
            <a:ahLst/>
            <a:cxnLst/>
            <a:rect l="0" t="0" r="0" b="0"/>
            <a:pathLst>
              <a:path w="2667000" h="1524000">
                <a:moveTo>
                  <a:pt x="0" y="1524000"/>
                </a:moveTo>
                <a:lnTo>
                  <a:pt x="2667000" y="1524000"/>
                </a:lnTo>
                <a:lnTo>
                  <a:pt x="2667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solidFill>
            <a:srgbClr val="5782BF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6" name="Freeform 126"/>
          <p:cNvSpPr/>
          <p:nvPr/>
        </p:nvSpPr>
        <p:spPr>
          <a:xfrm flipV="1">
            <a:off x="3429000" y="4419600"/>
            <a:ext cx="2667000" cy="1524000"/>
          </a:xfrm>
          <a:custGeom>
            <a:avLst/>
            <a:gdLst/>
            <a:ahLst/>
            <a:cxnLst/>
            <a:rect l="0" t="0" r="0" b="0"/>
            <a:pathLst>
              <a:path w="2667000" h="1524000">
                <a:moveTo>
                  <a:pt x="0" y="1524000"/>
                </a:moveTo>
                <a:lnTo>
                  <a:pt x="2667000" y="1524000"/>
                </a:lnTo>
                <a:lnTo>
                  <a:pt x="2667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noFill/>
          <a:ln w="25400" cap="flat" cmpd="sng">
            <a:solidFill>
              <a:srgbClr val="00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 127"/>
          <p:cNvSpPr/>
          <p:nvPr/>
        </p:nvSpPr>
        <p:spPr>
          <a:xfrm>
            <a:off x="2514600" y="4813302"/>
            <a:ext cx="914400" cy="127000"/>
          </a:xfrm>
          <a:custGeom>
            <a:avLst/>
            <a:gdLst/>
            <a:ahLst/>
            <a:cxnLst/>
            <a:rect l="0" t="0" r="0" b="0"/>
            <a:pathLst>
              <a:path w="914400" h="127000">
                <a:moveTo>
                  <a:pt x="787400" y="0"/>
                </a:moveTo>
                <a:lnTo>
                  <a:pt x="914400" y="63500"/>
                </a:lnTo>
                <a:lnTo>
                  <a:pt x="787400" y="127000"/>
                </a:lnTo>
                <a:lnTo>
                  <a:pt x="7874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787400" y="50800"/>
                </a:lnTo>
                <a:close/>
                <a:moveTo>
                  <a:pt x="-469902" y="2044698"/>
                </a:moveTo>
              </a:path>
            </a:pathLst>
          </a:custGeom>
          <a:solidFill>
            <a:srgbClr val="00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8" name="Freeform 128"/>
          <p:cNvSpPr/>
          <p:nvPr/>
        </p:nvSpPr>
        <p:spPr>
          <a:xfrm>
            <a:off x="2514600" y="5499102"/>
            <a:ext cx="914400" cy="126999"/>
          </a:xfrm>
          <a:custGeom>
            <a:avLst/>
            <a:gdLst/>
            <a:ahLst/>
            <a:cxnLst/>
            <a:rect l="0" t="0" r="0" b="0"/>
            <a:pathLst>
              <a:path w="914400" h="126999">
                <a:moveTo>
                  <a:pt x="787400" y="0"/>
                </a:moveTo>
                <a:lnTo>
                  <a:pt x="914400" y="63500"/>
                </a:lnTo>
                <a:lnTo>
                  <a:pt x="787400" y="126999"/>
                </a:lnTo>
                <a:lnTo>
                  <a:pt x="7874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787400" y="50800"/>
                </a:lnTo>
                <a:close/>
                <a:moveTo>
                  <a:pt x="-1155702" y="1358898"/>
                </a:moveTo>
              </a:path>
            </a:pathLst>
          </a:custGeom>
          <a:solidFill>
            <a:srgbClr val="00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9" name="Freeform 129"/>
          <p:cNvSpPr/>
          <p:nvPr/>
        </p:nvSpPr>
        <p:spPr>
          <a:xfrm>
            <a:off x="6096000" y="5041902"/>
            <a:ext cx="762000" cy="127000"/>
          </a:xfrm>
          <a:custGeom>
            <a:avLst/>
            <a:gdLst/>
            <a:ahLst/>
            <a:cxnLst/>
            <a:rect l="0" t="0" r="0" b="0"/>
            <a:pathLst>
              <a:path w="762000" h="127000">
                <a:moveTo>
                  <a:pt x="635000" y="0"/>
                </a:moveTo>
                <a:lnTo>
                  <a:pt x="762000" y="63500"/>
                </a:lnTo>
                <a:lnTo>
                  <a:pt x="635000" y="127000"/>
                </a:lnTo>
                <a:lnTo>
                  <a:pt x="635000" y="76200"/>
                </a:lnTo>
                <a:lnTo>
                  <a:pt x="0" y="76198"/>
                </a:lnTo>
                <a:lnTo>
                  <a:pt x="0" y="50798"/>
                </a:lnTo>
                <a:lnTo>
                  <a:pt x="635000" y="50800"/>
                </a:lnTo>
                <a:close/>
                <a:moveTo>
                  <a:pt x="-4279902" y="1816098"/>
                </a:moveTo>
              </a:path>
            </a:pathLst>
          </a:custGeom>
          <a:solidFill>
            <a:srgbClr val="00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0" name="Rectangle 130"/>
          <p:cNvSpPr/>
          <p:nvPr/>
        </p:nvSpPr>
        <p:spPr>
          <a:xfrm>
            <a:off x="732790" y="550185"/>
            <a:ext cx="4177548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04552" algn="l"/>
              </a:tabLst>
            </a:pPr>
            <a:r>
              <a:rPr lang="en-US" sz="3200" b="1" i="0" spc="-160" baseline="0" dirty="0">
                <a:solidFill>
                  <a:srgbClr val="B94F4B"/>
                </a:solidFill>
                <a:latin typeface="Calibri"/>
              </a:rPr>
              <a:t>T</a:t>
            </a:r>
            <a:r>
              <a:rPr lang="en-US" sz="3200" b="1" i="0" spc="-67" baseline="0" dirty="0">
                <a:solidFill>
                  <a:srgbClr val="B94F4B"/>
                </a:solidFill>
                <a:latin typeface="Calibri"/>
              </a:rPr>
              <a:t>r</a:t>
            </a:r>
            <a:r>
              <a:rPr lang="en-US" sz="3200" b="1" i="0" spc="0" baseline="0" dirty="0">
                <a:solidFill>
                  <a:srgbClr val="B94F4B"/>
                </a:solidFill>
                <a:latin typeface="Calibri"/>
              </a:rPr>
              <a:t>aditional	P</a:t>
            </a:r>
            <a:r>
              <a:rPr lang="en-US" sz="3200" b="1" i="0" spc="-38" baseline="0" dirty="0">
                <a:solidFill>
                  <a:srgbClr val="B94F4B"/>
                </a:solidFill>
                <a:latin typeface="Calibri"/>
              </a:rPr>
              <a:t>r</a:t>
            </a:r>
            <a:r>
              <a:rPr lang="en-US" sz="3200" b="1" i="0" spc="0" baseline="0" dirty="0">
                <a:solidFill>
                  <a:srgbClr val="B94F4B"/>
                </a:solidFill>
                <a:latin typeface="Calibri"/>
              </a:rPr>
              <a:t>og</a:t>
            </a:r>
            <a:r>
              <a:rPr lang="en-US" sz="3200" b="1" i="0" spc="-67" baseline="0" dirty="0">
                <a:solidFill>
                  <a:srgbClr val="B94F4B"/>
                </a:solidFill>
                <a:latin typeface="Calibri"/>
              </a:rPr>
              <a:t>r</a:t>
            </a:r>
            <a:r>
              <a:rPr lang="en-US" sz="3200" b="1" i="0" spc="0" baseline="0" dirty="0">
                <a:solidFill>
                  <a:srgbClr val="B94F4B"/>
                </a:solidFill>
                <a:latin typeface="Calibri"/>
              </a:rPr>
              <a:t>amming</a:t>
            </a:r>
          </a:p>
        </p:txBody>
      </p:sp>
      <p:sp>
        <p:nvSpPr>
          <p:cNvPr id="131" name="Rectangle 131"/>
          <p:cNvSpPr/>
          <p:nvPr/>
        </p:nvSpPr>
        <p:spPr>
          <a:xfrm>
            <a:off x="732790" y="3471185"/>
            <a:ext cx="3005815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557406" algn="l"/>
              </a:tabLst>
            </a:pPr>
            <a:r>
              <a:rPr lang="en-US" sz="3200" b="1" i="0" spc="0" baseline="0" dirty="0">
                <a:solidFill>
                  <a:srgbClr val="B94F4B"/>
                </a:solidFill>
                <a:latin typeface="Calibri"/>
              </a:rPr>
              <a:t>Machine	Learning</a:t>
            </a:r>
          </a:p>
        </p:txBody>
      </p:sp>
      <p:sp>
        <p:nvSpPr>
          <p:cNvPr id="132" name="Rectangle 132"/>
          <p:cNvSpPr/>
          <p:nvPr/>
        </p:nvSpPr>
        <p:spPr>
          <a:xfrm>
            <a:off x="3855688" y="2013225"/>
            <a:ext cx="1661932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Compu</a:t>
            </a:r>
            <a:r>
              <a:rPr lang="en-US" sz="32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er</a:t>
            </a:r>
          </a:p>
        </p:txBody>
      </p:sp>
      <p:sp>
        <p:nvSpPr>
          <p:cNvPr id="133" name="Rectangle 133"/>
          <p:cNvSpPr/>
          <p:nvPr/>
        </p:nvSpPr>
        <p:spPr>
          <a:xfrm>
            <a:off x="777240" y="1632860"/>
            <a:ext cx="1438670" cy="126538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669924"/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3200" b="0" i="0" spc="-25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-35" baseline="0" dirty="0">
                <a:solidFill>
                  <a:srgbClr val="000000"/>
                </a:solidFill>
                <a:latin typeface="Calibri"/>
              </a:rPr>
              <a:t>ta</a:t>
            </a:r>
          </a:p>
          <a:p>
            <a:pPr marL="0">
              <a:lnSpc>
                <a:spcPts val="5275"/>
              </a:lnSpc>
            </a:pP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3200" b="0" i="0" spc="-5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og</a:t>
            </a:r>
            <a:r>
              <a:rPr lang="en-US" sz="3200" b="0" i="0" spc="-6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am</a:t>
            </a:r>
          </a:p>
        </p:txBody>
      </p:sp>
      <p:sp>
        <p:nvSpPr>
          <p:cNvPr id="134" name="Rectangle 134"/>
          <p:cNvSpPr/>
          <p:nvPr/>
        </p:nvSpPr>
        <p:spPr>
          <a:xfrm>
            <a:off x="6873240" y="1921785"/>
            <a:ext cx="1185265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Output</a:t>
            </a:r>
          </a:p>
        </p:txBody>
      </p:sp>
      <p:sp>
        <p:nvSpPr>
          <p:cNvPr id="135" name="Rectangle 135"/>
          <p:cNvSpPr/>
          <p:nvPr/>
        </p:nvSpPr>
        <p:spPr>
          <a:xfrm>
            <a:off x="3931888" y="4832625"/>
            <a:ext cx="1661932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Compu</a:t>
            </a:r>
            <a:r>
              <a:rPr lang="en-US" sz="32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er</a:t>
            </a:r>
          </a:p>
        </p:txBody>
      </p:sp>
      <p:sp>
        <p:nvSpPr>
          <p:cNvPr id="136" name="Rectangle 136"/>
          <p:cNvSpPr/>
          <p:nvPr/>
        </p:nvSpPr>
        <p:spPr>
          <a:xfrm>
            <a:off x="1158239" y="4452260"/>
            <a:ext cx="1185265" cy="134158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65125"/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3200" b="0" i="0" spc="-25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-35" baseline="0" dirty="0">
                <a:solidFill>
                  <a:srgbClr val="000000"/>
                </a:solidFill>
                <a:latin typeface="Calibri"/>
              </a:rPr>
              <a:t>ta</a:t>
            </a:r>
          </a:p>
          <a:p>
            <a:pPr marL="0">
              <a:lnSpc>
                <a:spcPts val="5875"/>
              </a:lnSpc>
            </a:pP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Output</a:t>
            </a:r>
          </a:p>
        </p:txBody>
      </p:sp>
      <p:sp>
        <p:nvSpPr>
          <p:cNvPr id="137" name="Rectangle 137"/>
          <p:cNvSpPr/>
          <p:nvPr/>
        </p:nvSpPr>
        <p:spPr>
          <a:xfrm>
            <a:off x="6949440" y="4741185"/>
            <a:ext cx="1403949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3200" b="0" i="0" spc="-5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og</a:t>
            </a:r>
            <a:r>
              <a:rPr lang="en-US" sz="3200" b="0" i="0" spc="-6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Freeform 913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14" name="Picture 91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9631" y="5983822"/>
            <a:ext cx="7836962" cy="203103"/>
          </a:xfrm>
          <a:prstGeom prst="rect">
            <a:avLst/>
          </a:prstGeom>
          <a:noFill/>
        </p:spPr>
      </p:pic>
      <p:pic>
        <p:nvPicPr>
          <p:cNvPr id="915" name="Picture 9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927" y="2039679"/>
            <a:ext cx="7869365" cy="3659192"/>
          </a:xfrm>
          <a:prstGeom prst="rect">
            <a:avLst/>
          </a:prstGeom>
          <a:noFill/>
        </p:spPr>
      </p:pic>
      <p:pic>
        <p:nvPicPr>
          <p:cNvPr id="916" name="Picture 91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626" y="5719439"/>
            <a:ext cx="7841631" cy="201352"/>
          </a:xfrm>
          <a:prstGeom prst="rect">
            <a:avLst/>
          </a:prstGeom>
          <a:noFill/>
        </p:spPr>
      </p:pic>
      <p:sp>
        <p:nvSpPr>
          <p:cNvPr id="917" name="Freeform 917"/>
          <p:cNvSpPr/>
          <p:nvPr/>
        </p:nvSpPr>
        <p:spPr>
          <a:xfrm rot="5400000" flipV="1">
            <a:off x="1030243" y="1577892"/>
            <a:ext cx="195913" cy="723130"/>
          </a:xfrm>
          <a:custGeom>
            <a:avLst/>
            <a:gdLst/>
            <a:ahLst/>
            <a:cxnLst/>
            <a:rect l="0" t="0" r="0" b="0"/>
            <a:pathLst>
              <a:path w="195913" h="723130">
                <a:moveTo>
                  <a:pt x="195913" y="0"/>
                </a:moveTo>
                <a:cubicBezTo>
                  <a:pt x="141813" y="0"/>
                  <a:pt x="97956" y="25314"/>
                  <a:pt x="97956" y="56542"/>
                </a:cubicBezTo>
                <a:lnTo>
                  <a:pt x="97956" y="299707"/>
                </a:lnTo>
                <a:cubicBezTo>
                  <a:pt x="97956" y="330935"/>
                  <a:pt x="54099" y="356249"/>
                  <a:pt x="0" y="356249"/>
                </a:cubicBezTo>
                <a:cubicBezTo>
                  <a:pt x="54099" y="356249"/>
                  <a:pt x="97956" y="381564"/>
                  <a:pt x="97956" y="412792"/>
                </a:cubicBezTo>
                <a:lnTo>
                  <a:pt x="97956" y="666587"/>
                </a:lnTo>
                <a:cubicBezTo>
                  <a:pt x="97956" y="697815"/>
                  <a:pt x="141813" y="723130"/>
                  <a:pt x="195913" y="723130"/>
                </a:cubicBez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18" name="Freeform 918"/>
          <p:cNvSpPr/>
          <p:nvPr/>
        </p:nvSpPr>
        <p:spPr>
          <a:xfrm rot="5400000" flipV="1">
            <a:off x="1675627" y="1655643"/>
            <a:ext cx="195913" cy="567635"/>
          </a:xfrm>
          <a:custGeom>
            <a:avLst/>
            <a:gdLst/>
            <a:ahLst/>
            <a:cxnLst/>
            <a:rect l="0" t="0" r="0" b="0"/>
            <a:pathLst>
              <a:path w="195913" h="567635">
                <a:moveTo>
                  <a:pt x="195913" y="0"/>
                </a:moveTo>
                <a:cubicBezTo>
                  <a:pt x="141812" y="0"/>
                  <a:pt x="97956" y="25314"/>
                  <a:pt x="97956" y="56542"/>
                </a:cubicBezTo>
                <a:lnTo>
                  <a:pt x="97956" y="223102"/>
                </a:lnTo>
                <a:cubicBezTo>
                  <a:pt x="97956" y="254330"/>
                  <a:pt x="54100" y="279645"/>
                  <a:pt x="0" y="279645"/>
                </a:cubicBezTo>
                <a:cubicBezTo>
                  <a:pt x="54100" y="279645"/>
                  <a:pt x="97956" y="304960"/>
                  <a:pt x="97956" y="336187"/>
                </a:cubicBezTo>
                <a:lnTo>
                  <a:pt x="97956" y="511092"/>
                </a:lnTo>
                <a:cubicBezTo>
                  <a:pt x="97956" y="542320"/>
                  <a:pt x="141813" y="567635"/>
                  <a:pt x="195913" y="567635"/>
                </a:cubicBez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19" name="Freeform 919"/>
          <p:cNvSpPr/>
          <p:nvPr/>
        </p:nvSpPr>
        <p:spPr>
          <a:xfrm rot="5400000" flipV="1">
            <a:off x="2243262" y="1654730"/>
            <a:ext cx="195913" cy="567635"/>
          </a:xfrm>
          <a:custGeom>
            <a:avLst/>
            <a:gdLst/>
            <a:ahLst/>
            <a:cxnLst/>
            <a:rect l="0" t="0" r="0" b="0"/>
            <a:pathLst>
              <a:path w="195913" h="567635">
                <a:moveTo>
                  <a:pt x="195913" y="0"/>
                </a:moveTo>
                <a:cubicBezTo>
                  <a:pt x="141812" y="0"/>
                  <a:pt x="97956" y="25314"/>
                  <a:pt x="97956" y="56542"/>
                </a:cubicBezTo>
                <a:lnTo>
                  <a:pt x="97956" y="223102"/>
                </a:lnTo>
                <a:cubicBezTo>
                  <a:pt x="97956" y="254330"/>
                  <a:pt x="54100" y="279645"/>
                  <a:pt x="0" y="279645"/>
                </a:cubicBezTo>
                <a:cubicBezTo>
                  <a:pt x="54100" y="279645"/>
                  <a:pt x="97956" y="304960"/>
                  <a:pt x="97956" y="336187"/>
                </a:cubicBezTo>
                <a:lnTo>
                  <a:pt x="97956" y="511092"/>
                </a:lnTo>
                <a:cubicBezTo>
                  <a:pt x="97956" y="542320"/>
                  <a:pt x="141813" y="567635"/>
                  <a:pt x="195913" y="567635"/>
                </a:cubicBez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0" name="Freeform 920"/>
          <p:cNvSpPr/>
          <p:nvPr/>
        </p:nvSpPr>
        <p:spPr>
          <a:xfrm rot="5400000" flipV="1">
            <a:off x="2852861" y="1612764"/>
            <a:ext cx="195913" cy="651565"/>
          </a:xfrm>
          <a:custGeom>
            <a:avLst/>
            <a:gdLst/>
            <a:ahLst/>
            <a:cxnLst/>
            <a:rect l="0" t="0" r="0" b="0"/>
            <a:pathLst>
              <a:path w="195913" h="651565">
                <a:moveTo>
                  <a:pt x="195913" y="0"/>
                </a:moveTo>
                <a:cubicBezTo>
                  <a:pt x="141813" y="0"/>
                  <a:pt x="97956" y="25314"/>
                  <a:pt x="97956" y="56542"/>
                </a:cubicBezTo>
                <a:lnTo>
                  <a:pt x="97956" y="264451"/>
                </a:lnTo>
                <a:cubicBezTo>
                  <a:pt x="97956" y="295678"/>
                  <a:pt x="54099" y="320993"/>
                  <a:pt x="0" y="320993"/>
                </a:cubicBezTo>
                <a:cubicBezTo>
                  <a:pt x="54099" y="320993"/>
                  <a:pt x="97956" y="346308"/>
                  <a:pt x="97956" y="377535"/>
                </a:cubicBezTo>
                <a:lnTo>
                  <a:pt x="97956" y="595022"/>
                </a:lnTo>
                <a:cubicBezTo>
                  <a:pt x="97956" y="626250"/>
                  <a:pt x="141813" y="651565"/>
                  <a:pt x="195913" y="651565"/>
                </a:cubicBez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1" name="Freeform 921"/>
          <p:cNvSpPr/>
          <p:nvPr/>
        </p:nvSpPr>
        <p:spPr>
          <a:xfrm rot="5400000" flipV="1">
            <a:off x="3712043" y="1405147"/>
            <a:ext cx="195914" cy="1066801"/>
          </a:xfrm>
          <a:custGeom>
            <a:avLst/>
            <a:gdLst/>
            <a:ahLst/>
            <a:cxnLst/>
            <a:rect l="0" t="0" r="0" b="0"/>
            <a:pathLst>
              <a:path w="195914" h="1066801">
                <a:moveTo>
                  <a:pt x="195913" y="0"/>
                </a:moveTo>
                <a:cubicBezTo>
                  <a:pt x="141812" y="0"/>
                  <a:pt x="97955" y="25315"/>
                  <a:pt x="97955" y="56543"/>
                </a:cubicBezTo>
                <a:lnTo>
                  <a:pt x="97957" y="469016"/>
                </a:lnTo>
                <a:cubicBezTo>
                  <a:pt x="97957" y="500244"/>
                  <a:pt x="54100" y="525559"/>
                  <a:pt x="0" y="525559"/>
                </a:cubicBezTo>
                <a:cubicBezTo>
                  <a:pt x="54100" y="525559"/>
                  <a:pt x="97957" y="550874"/>
                  <a:pt x="97957" y="582101"/>
                </a:cubicBezTo>
                <a:lnTo>
                  <a:pt x="97957" y="1010258"/>
                </a:lnTo>
                <a:cubicBezTo>
                  <a:pt x="97957" y="1041486"/>
                  <a:pt x="141814" y="1066801"/>
                  <a:pt x="195914" y="1066801"/>
                </a:cubicBez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2" name="Freeform 922"/>
          <p:cNvSpPr/>
          <p:nvPr/>
        </p:nvSpPr>
        <p:spPr>
          <a:xfrm rot="5400000" flipV="1">
            <a:off x="4740744" y="1443246"/>
            <a:ext cx="195913" cy="990600"/>
          </a:xfrm>
          <a:custGeom>
            <a:avLst/>
            <a:gdLst/>
            <a:ahLst/>
            <a:cxnLst/>
            <a:rect l="0" t="0" r="0" b="0"/>
            <a:pathLst>
              <a:path w="195913" h="990600">
                <a:moveTo>
                  <a:pt x="195913" y="0"/>
                </a:moveTo>
                <a:cubicBezTo>
                  <a:pt x="141813" y="0"/>
                  <a:pt x="97956" y="25314"/>
                  <a:pt x="97956" y="56542"/>
                </a:cubicBezTo>
                <a:lnTo>
                  <a:pt x="97956" y="431476"/>
                </a:lnTo>
                <a:cubicBezTo>
                  <a:pt x="97956" y="462704"/>
                  <a:pt x="54099" y="488018"/>
                  <a:pt x="0" y="488018"/>
                </a:cubicBezTo>
                <a:cubicBezTo>
                  <a:pt x="54099" y="488018"/>
                  <a:pt x="97956" y="513333"/>
                  <a:pt x="97956" y="544561"/>
                </a:cubicBezTo>
                <a:lnTo>
                  <a:pt x="97956" y="934057"/>
                </a:lnTo>
                <a:cubicBezTo>
                  <a:pt x="97956" y="965285"/>
                  <a:pt x="141813" y="990600"/>
                  <a:pt x="195913" y="990600"/>
                </a:cubicBez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3" name="Freeform 923"/>
          <p:cNvSpPr/>
          <p:nvPr/>
        </p:nvSpPr>
        <p:spPr>
          <a:xfrm rot="5400000" flipV="1">
            <a:off x="5963518" y="1218220"/>
            <a:ext cx="195913" cy="1440656"/>
          </a:xfrm>
          <a:custGeom>
            <a:avLst/>
            <a:gdLst/>
            <a:ahLst/>
            <a:cxnLst/>
            <a:rect l="0" t="0" r="0" b="0"/>
            <a:pathLst>
              <a:path w="195913" h="1440656">
                <a:moveTo>
                  <a:pt x="195913" y="0"/>
                </a:moveTo>
                <a:cubicBezTo>
                  <a:pt x="141813" y="0"/>
                  <a:pt x="97956" y="25315"/>
                  <a:pt x="97956" y="56542"/>
                </a:cubicBezTo>
                <a:lnTo>
                  <a:pt x="97956" y="653196"/>
                </a:lnTo>
                <a:cubicBezTo>
                  <a:pt x="97956" y="684424"/>
                  <a:pt x="54099" y="709738"/>
                  <a:pt x="0" y="709738"/>
                </a:cubicBezTo>
                <a:cubicBezTo>
                  <a:pt x="54099" y="709738"/>
                  <a:pt x="97956" y="735053"/>
                  <a:pt x="97956" y="766281"/>
                </a:cubicBezTo>
                <a:lnTo>
                  <a:pt x="97956" y="1384113"/>
                </a:lnTo>
                <a:cubicBezTo>
                  <a:pt x="97956" y="1415341"/>
                  <a:pt x="141813" y="1440656"/>
                  <a:pt x="195913" y="1440656"/>
                </a:cubicBez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4" name="Freeform 924"/>
          <p:cNvSpPr/>
          <p:nvPr/>
        </p:nvSpPr>
        <p:spPr>
          <a:xfrm rot="5400000" flipV="1">
            <a:off x="7590073" y="1033232"/>
            <a:ext cx="195915" cy="1812457"/>
          </a:xfrm>
          <a:custGeom>
            <a:avLst/>
            <a:gdLst/>
            <a:ahLst/>
            <a:cxnLst/>
            <a:rect l="0" t="0" r="0" b="0"/>
            <a:pathLst>
              <a:path w="195915" h="1812457">
                <a:moveTo>
                  <a:pt x="195913" y="0"/>
                </a:moveTo>
                <a:cubicBezTo>
                  <a:pt x="141812" y="0"/>
                  <a:pt x="97955" y="25315"/>
                  <a:pt x="97955" y="56542"/>
                </a:cubicBezTo>
                <a:lnTo>
                  <a:pt x="97957" y="836364"/>
                </a:lnTo>
                <a:cubicBezTo>
                  <a:pt x="97957" y="867591"/>
                  <a:pt x="54100" y="892906"/>
                  <a:pt x="0" y="892906"/>
                </a:cubicBezTo>
                <a:cubicBezTo>
                  <a:pt x="54100" y="892906"/>
                  <a:pt x="97957" y="918221"/>
                  <a:pt x="97957" y="949448"/>
                </a:cubicBezTo>
                <a:lnTo>
                  <a:pt x="97957" y="1755914"/>
                </a:lnTo>
                <a:cubicBezTo>
                  <a:pt x="97957" y="1787142"/>
                  <a:pt x="141814" y="1812457"/>
                  <a:pt x="195915" y="1812457"/>
                </a:cubicBez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5" name="Rectangle 925"/>
          <p:cNvSpPr/>
          <p:nvPr/>
        </p:nvSpPr>
        <p:spPr>
          <a:xfrm>
            <a:off x="-635" y="6486250"/>
            <a:ext cx="1707870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32523" algn="l"/>
                <a:tab pos="1237361" algn="l"/>
              </a:tabLst>
            </a:pP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[Sou</a:t>
            </a:r>
            <a:r>
              <a:rPr lang="en-US" sz="1400" b="0" i="0" spc="-2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ce:	Daphne	</a:t>
            </a:r>
            <a:r>
              <a:rPr lang="en-US" sz="1400" b="0" i="0" spc="-29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oller]</a:t>
            </a:r>
          </a:p>
        </p:txBody>
      </p:sp>
      <p:sp>
        <p:nvSpPr>
          <p:cNvPr id="926" name="Rectangle 926"/>
          <p:cNvSpPr/>
          <p:nvPr/>
        </p:nvSpPr>
        <p:spPr>
          <a:xfrm rot="-5400000">
            <a:off x="55280" y="4196475"/>
            <a:ext cx="647014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Genes</a:t>
            </a:r>
          </a:p>
        </p:txBody>
      </p:sp>
      <p:sp>
        <p:nvSpPr>
          <p:cNvPr id="927" name="Rectangle 927"/>
          <p:cNvSpPr/>
          <p:nvPr/>
        </p:nvSpPr>
        <p:spPr>
          <a:xfrm>
            <a:off x="3280728" y="6258794"/>
            <a:ext cx="998982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Individuals</a:t>
            </a:r>
          </a:p>
        </p:txBody>
      </p:sp>
      <p:sp>
        <p:nvSpPr>
          <p:cNvPr id="928" name="Rectangle 928"/>
          <p:cNvSpPr/>
          <p:nvPr/>
        </p:nvSpPr>
        <p:spPr>
          <a:xfrm>
            <a:off x="1976310" y="-6766"/>
            <a:ext cx="5191140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235619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Unsupervised	Learning</a:t>
            </a:r>
          </a:p>
        </p:txBody>
      </p:sp>
      <p:sp>
        <p:nvSpPr>
          <p:cNvPr id="929" name="Rectangle 929"/>
          <p:cNvSpPr/>
          <p:nvPr/>
        </p:nvSpPr>
        <p:spPr>
          <a:xfrm>
            <a:off x="548640" y="991952"/>
            <a:ext cx="8021422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511122" algn="l"/>
                <a:tab pos="3282188" algn="l"/>
                <a:tab pos="3364229" algn="l"/>
                <a:tab pos="4157807" algn="l"/>
                <a:tab pos="5550042" algn="l"/>
                <a:tab pos="5915558" algn="l"/>
                <a:tab pos="6887931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Genomics	appli</a:t>
            </a:r>
            <a:r>
              <a:rPr lang="en-US" sz="2800" b="0" i="0" spc="-19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tion:	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4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oup	individuals	by	</a:t>
            </a:r>
            <a:r>
              <a:rPr lang="en-US" sz="2400" b="0" i="0" spc="-25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enetic	similarity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Freeform 931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32" name="Picture 93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5106" y="1232990"/>
            <a:ext cx="1490375" cy="1985374"/>
          </a:xfrm>
          <a:prstGeom prst="rect">
            <a:avLst/>
          </a:prstGeom>
          <a:noFill/>
        </p:spPr>
      </p:pic>
      <p:pic>
        <p:nvPicPr>
          <p:cNvPr id="933" name="Picture 93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9055" y="1232990"/>
            <a:ext cx="1490375" cy="1985374"/>
          </a:xfrm>
          <a:prstGeom prst="rect">
            <a:avLst/>
          </a:prstGeom>
          <a:noFill/>
        </p:spPr>
      </p:pic>
      <p:pic>
        <p:nvPicPr>
          <p:cNvPr id="934" name="Picture 9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4291" y="3988887"/>
            <a:ext cx="3294662" cy="2186486"/>
          </a:xfrm>
          <a:prstGeom prst="rect">
            <a:avLst/>
          </a:prstGeom>
          <a:noFill/>
        </p:spPr>
      </p:pic>
      <p:sp>
        <p:nvSpPr>
          <p:cNvPr id="935" name="Freeform 935"/>
          <p:cNvSpPr/>
          <p:nvPr/>
        </p:nvSpPr>
        <p:spPr>
          <a:xfrm>
            <a:off x="5111677" y="6065152"/>
            <a:ext cx="2545612" cy="87152"/>
          </a:xfrm>
          <a:custGeom>
            <a:avLst/>
            <a:gdLst/>
            <a:ahLst/>
            <a:cxnLst/>
            <a:rect l="0" t="0" r="0" b="0"/>
            <a:pathLst>
              <a:path w="2545612" h="87152">
                <a:moveTo>
                  <a:pt x="0" y="87152"/>
                </a:moveTo>
                <a:lnTo>
                  <a:pt x="2545612" y="87152"/>
                </a:lnTo>
                <a:lnTo>
                  <a:pt x="2545612" y="0"/>
                </a:lnTo>
                <a:lnTo>
                  <a:pt x="0" y="0"/>
                </a:lnTo>
                <a:lnTo>
                  <a:pt x="0" y="87152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36" name="Picture 93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600" y="3467100"/>
            <a:ext cx="3263900" cy="3390900"/>
          </a:xfrm>
          <a:prstGeom prst="rect">
            <a:avLst/>
          </a:prstGeom>
          <a:noFill/>
        </p:spPr>
      </p:pic>
      <p:pic>
        <p:nvPicPr>
          <p:cNvPr id="937" name="Picture 93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0913" y="4156909"/>
            <a:ext cx="368639" cy="678933"/>
          </a:xfrm>
          <a:prstGeom prst="rect">
            <a:avLst/>
          </a:prstGeom>
          <a:noFill/>
        </p:spPr>
      </p:pic>
      <p:pic>
        <p:nvPicPr>
          <p:cNvPr id="938" name="Picture 93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8502" y="3965121"/>
            <a:ext cx="368639" cy="678933"/>
          </a:xfrm>
          <a:prstGeom prst="rect">
            <a:avLst/>
          </a:prstGeom>
          <a:noFill/>
        </p:spPr>
      </p:pic>
      <p:pic>
        <p:nvPicPr>
          <p:cNvPr id="939" name="Picture 93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4273086"/>
            <a:ext cx="368639" cy="678933"/>
          </a:xfrm>
          <a:prstGeom prst="rect">
            <a:avLst/>
          </a:prstGeom>
          <a:noFill/>
        </p:spPr>
      </p:pic>
      <p:pic>
        <p:nvPicPr>
          <p:cNvPr id="940" name="Picture 94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1587" y="5035130"/>
            <a:ext cx="368639" cy="678933"/>
          </a:xfrm>
          <a:prstGeom prst="rect">
            <a:avLst/>
          </a:prstGeom>
          <a:noFill/>
        </p:spPr>
      </p:pic>
      <p:pic>
        <p:nvPicPr>
          <p:cNvPr id="941" name="Picture 941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05673" y="4876149"/>
            <a:ext cx="368639" cy="678933"/>
          </a:xfrm>
          <a:prstGeom prst="rect">
            <a:avLst/>
          </a:prstGeom>
          <a:noFill/>
        </p:spPr>
      </p:pic>
      <p:pic>
        <p:nvPicPr>
          <p:cNvPr id="942" name="Picture 942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4719" y="4876151"/>
            <a:ext cx="368639" cy="678933"/>
          </a:xfrm>
          <a:prstGeom prst="rect">
            <a:avLst/>
          </a:prstGeom>
          <a:noFill/>
        </p:spPr>
      </p:pic>
      <p:pic>
        <p:nvPicPr>
          <p:cNvPr id="943" name="Picture 943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0030" y="5073292"/>
            <a:ext cx="368639" cy="678933"/>
          </a:xfrm>
          <a:prstGeom prst="rect">
            <a:avLst/>
          </a:prstGeom>
          <a:noFill/>
        </p:spPr>
      </p:pic>
      <p:pic>
        <p:nvPicPr>
          <p:cNvPr id="944" name="Picture 94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6592" y="4968705"/>
            <a:ext cx="368639" cy="678933"/>
          </a:xfrm>
          <a:prstGeom prst="rect">
            <a:avLst/>
          </a:prstGeom>
          <a:noFill/>
        </p:spPr>
      </p:pic>
      <p:pic>
        <p:nvPicPr>
          <p:cNvPr id="945" name="Picture 94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8089" y="5317505"/>
            <a:ext cx="368639" cy="678933"/>
          </a:xfrm>
          <a:prstGeom prst="rect">
            <a:avLst/>
          </a:prstGeom>
          <a:noFill/>
        </p:spPr>
      </p:pic>
      <p:pic>
        <p:nvPicPr>
          <p:cNvPr id="946" name="Picture 946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3141" y="5256320"/>
            <a:ext cx="368639" cy="678933"/>
          </a:xfrm>
          <a:prstGeom prst="rect">
            <a:avLst/>
          </a:prstGeom>
          <a:noFill/>
        </p:spPr>
      </p:pic>
      <p:pic>
        <p:nvPicPr>
          <p:cNvPr id="947" name="Picture 94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5020" y="4015030"/>
            <a:ext cx="368639" cy="678933"/>
          </a:xfrm>
          <a:prstGeom prst="rect">
            <a:avLst/>
          </a:prstGeom>
          <a:noFill/>
        </p:spPr>
      </p:pic>
      <p:pic>
        <p:nvPicPr>
          <p:cNvPr id="948" name="Picture 948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0633" y="4096434"/>
            <a:ext cx="368639" cy="678933"/>
          </a:xfrm>
          <a:prstGeom prst="rect">
            <a:avLst/>
          </a:prstGeom>
          <a:noFill/>
        </p:spPr>
      </p:pic>
      <p:pic>
        <p:nvPicPr>
          <p:cNvPr id="949" name="Picture 949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2277" y="4326390"/>
            <a:ext cx="368639" cy="678933"/>
          </a:xfrm>
          <a:prstGeom prst="rect">
            <a:avLst/>
          </a:prstGeom>
          <a:noFill/>
        </p:spPr>
      </p:pic>
      <p:pic>
        <p:nvPicPr>
          <p:cNvPr id="950" name="Picture 95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3637" y="4289770"/>
            <a:ext cx="368639" cy="678933"/>
          </a:xfrm>
          <a:prstGeom prst="rect">
            <a:avLst/>
          </a:prstGeom>
          <a:noFill/>
        </p:spPr>
      </p:pic>
      <p:pic>
        <p:nvPicPr>
          <p:cNvPr id="951" name="Picture 951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2823" y="5215615"/>
            <a:ext cx="368639" cy="678933"/>
          </a:xfrm>
          <a:prstGeom prst="rect">
            <a:avLst/>
          </a:prstGeom>
          <a:noFill/>
        </p:spPr>
      </p:pic>
      <p:pic>
        <p:nvPicPr>
          <p:cNvPr id="952" name="Picture 93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7633" y="1109608"/>
            <a:ext cx="292201" cy="622538"/>
          </a:xfrm>
          <a:prstGeom prst="rect">
            <a:avLst/>
          </a:prstGeom>
          <a:noFill/>
        </p:spPr>
      </p:pic>
      <p:pic>
        <p:nvPicPr>
          <p:cNvPr id="953" name="Picture 953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7306" y="1058489"/>
            <a:ext cx="292201" cy="622538"/>
          </a:xfrm>
          <a:prstGeom prst="rect">
            <a:avLst/>
          </a:prstGeom>
          <a:noFill/>
        </p:spPr>
      </p:pic>
      <p:pic>
        <p:nvPicPr>
          <p:cNvPr id="954" name="Picture 954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72991" y="2197043"/>
            <a:ext cx="292201" cy="622538"/>
          </a:xfrm>
          <a:prstGeom prst="rect">
            <a:avLst/>
          </a:prstGeom>
          <a:noFill/>
        </p:spPr>
      </p:pic>
      <p:pic>
        <p:nvPicPr>
          <p:cNvPr id="955" name="Picture 93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45967" y="1856133"/>
            <a:ext cx="292201" cy="622538"/>
          </a:xfrm>
          <a:prstGeom prst="rect">
            <a:avLst/>
          </a:prstGeom>
          <a:noFill/>
        </p:spPr>
      </p:pic>
      <p:pic>
        <p:nvPicPr>
          <p:cNvPr id="956" name="Picture 93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8382" y="1901477"/>
            <a:ext cx="292201" cy="622538"/>
          </a:xfrm>
          <a:prstGeom prst="rect">
            <a:avLst/>
          </a:prstGeom>
          <a:noFill/>
        </p:spPr>
      </p:pic>
      <p:pic>
        <p:nvPicPr>
          <p:cNvPr id="957" name="Picture 957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16362" y="957650"/>
            <a:ext cx="292201" cy="622538"/>
          </a:xfrm>
          <a:prstGeom prst="rect">
            <a:avLst/>
          </a:prstGeom>
          <a:noFill/>
        </p:spPr>
      </p:pic>
      <p:pic>
        <p:nvPicPr>
          <p:cNvPr id="958" name="Picture 95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7944" y="1726985"/>
            <a:ext cx="292201" cy="622538"/>
          </a:xfrm>
          <a:prstGeom prst="rect">
            <a:avLst/>
          </a:prstGeom>
          <a:noFill/>
        </p:spPr>
      </p:pic>
      <p:pic>
        <p:nvPicPr>
          <p:cNvPr id="959" name="Picture 959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25793" y="1024551"/>
            <a:ext cx="292201" cy="622538"/>
          </a:xfrm>
          <a:prstGeom prst="rect">
            <a:avLst/>
          </a:prstGeom>
          <a:noFill/>
        </p:spPr>
      </p:pic>
      <p:pic>
        <p:nvPicPr>
          <p:cNvPr id="960" name="Picture 960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56248" y="1360315"/>
            <a:ext cx="292201" cy="622538"/>
          </a:xfrm>
          <a:prstGeom prst="rect">
            <a:avLst/>
          </a:prstGeom>
          <a:noFill/>
        </p:spPr>
      </p:pic>
      <p:pic>
        <p:nvPicPr>
          <p:cNvPr id="961" name="Picture 961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03364" y="1104448"/>
            <a:ext cx="292201" cy="622538"/>
          </a:xfrm>
          <a:prstGeom prst="rect">
            <a:avLst/>
          </a:prstGeom>
          <a:noFill/>
        </p:spPr>
      </p:pic>
      <p:pic>
        <p:nvPicPr>
          <p:cNvPr id="962" name="Picture 962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80352" y="1721890"/>
            <a:ext cx="292201" cy="622538"/>
          </a:xfrm>
          <a:prstGeom prst="rect">
            <a:avLst/>
          </a:prstGeom>
          <a:noFill/>
        </p:spPr>
      </p:pic>
      <p:pic>
        <p:nvPicPr>
          <p:cNvPr id="963" name="Picture 963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5106" y="2579455"/>
            <a:ext cx="292201" cy="622538"/>
          </a:xfrm>
          <a:prstGeom prst="rect">
            <a:avLst/>
          </a:prstGeom>
          <a:noFill/>
        </p:spPr>
      </p:pic>
      <p:pic>
        <p:nvPicPr>
          <p:cNvPr id="964" name="Picture 964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82801" y="2339331"/>
            <a:ext cx="292201" cy="622538"/>
          </a:xfrm>
          <a:prstGeom prst="rect">
            <a:avLst/>
          </a:prstGeom>
          <a:noFill/>
        </p:spPr>
      </p:pic>
      <p:sp>
        <p:nvSpPr>
          <p:cNvPr id="965" name="Freeform 965"/>
          <p:cNvSpPr/>
          <p:nvPr/>
        </p:nvSpPr>
        <p:spPr>
          <a:xfrm>
            <a:off x="5287935" y="1732092"/>
            <a:ext cx="165498" cy="306215"/>
          </a:xfrm>
          <a:custGeom>
            <a:avLst/>
            <a:gdLst/>
            <a:ahLst/>
            <a:cxnLst/>
            <a:rect l="0" t="0" r="0" b="0"/>
            <a:pathLst>
              <a:path w="165498" h="306215">
                <a:moveTo>
                  <a:pt x="9673" y="306215"/>
                </a:moveTo>
                <a:lnTo>
                  <a:pt x="100611" y="244347"/>
                </a:lnTo>
                <a:cubicBezTo>
                  <a:pt x="106410" y="240401"/>
                  <a:pt x="107913" y="232502"/>
                  <a:pt x="103968" y="226703"/>
                </a:cubicBezTo>
                <a:cubicBezTo>
                  <a:pt x="100022" y="220903"/>
                  <a:pt x="92122" y="219401"/>
                  <a:pt x="86324" y="223347"/>
                </a:cubicBezTo>
                <a:lnTo>
                  <a:pt x="52225" y="246544"/>
                </a:lnTo>
                <a:lnTo>
                  <a:pt x="136195" y="70612"/>
                </a:lnTo>
                <a:lnTo>
                  <a:pt x="139605" y="111712"/>
                </a:lnTo>
                <a:cubicBezTo>
                  <a:pt x="140184" y="118703"/>
                  <a:pt x="146321" y="123899"/>
                  <a:pt x="153311" y="123319"/>
                </a:cubicBezTo>
                <a:cubicBezTo>
                  <a:pt x="160301" y="122738"/>
                  <a:pt x="165498" y="116603"/>
                  <a:pt x="164917" y="109613"/>
                </a:cubicBezTo>
                <a:lnTo>
                  <a:pt x="155824" y="0"/>
                </a:lnTo>
                <a:lnTo>
                  <a:pt x="64887" y="61870"/>
                </a:lnTo>
                <a:cubicBezTo>
                  <a:pt x="59089" y="65815"/>
                  <a:pt x="57585" y="73714"/>
                  <a:pt x="61531" y="79514"/>
                </a:cubicBezTo>
                <a:cubicBezTo>
                  <a:pt x="65476" y="85313"/>
                  <a:pt x="73376" y="86815"/>
                  <a:pt x="79174" y="82871"/>
                </a:cubicBezTo>
                <a:lnTo>
                  <a:pt x="113272" y="59672"/>
                </a:lnTo>
                <a:lnTo>
                  <a:pt x="29303" y="235604"/>
                </a:lnTo>
                <a:lnTo>
                  <a:pt x="25893" y="194504"/>
                </a:lnTo>
                <a:cubicBezTo>
                  <a:pt x="25314" y="187513"/>
                  <a:pt x="19177" y="182318"/>
                  <a:pt x="12187" y="182897"/>
                </a:cubicBezTo>
                <a:cubicBezTo>
                  <a:pt x="5197" y="183478"/>
                  <a:pt x="0" y="189614"/>
                  <a:pt x="581" y="196604"/>
                </a:cubicBezTo>
                <a:close/>
                <a:moveTo>
                  <a:pt x="-468242" y="5125908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66" name="Freeform 966"/>
          <p:cNvSpPr/>
          <p:nvPr/>
        </p:nvSpPr>
        <p:spPr>
          <a:xfrm>
            <a:off x="5428171" y="1732091"/>
            <a:ext cx="177227" cy="350679"/>
          </a:xfrm>
          <a:custGeom>
            <a:avLst/>
            <a:gdLst/>
            <a:ahLst/>
            <a:cxnLst/>
            <a:rect l="0" t="0" r="0" b="0"/>
            <a:pathLst>
              <a:path w="177227" h="350679">
                <a:moveTo>
                  <a:pt x="161687" y="350679"/>
                </a:moveTo>
                <a:lnTo>
                  <a:pt x="73984" y="284302"/>
                </a:lnTo>
                <a:cubicBezTo>
                  <a:pt x="68392" y="280070"/>
                  <a:pt x="67290" y="272105"/>
                  <a:pt x="71521" y="266512"/>
                </a:cubicBezTo>
                <a:cubicBezTo>
                  <a:pt x="75755" y="260919"/>
                  <a:pt x="83720" y="259817"/>
                  <a:pt x="89313" y="264050"/>
                </a:cubicBezTo>
                <a:lnTo>
                  <a:pt x="122197" y="288938"/>
                </a:lnTo>
                <a:lnTo>
                  <a:pt x="31585" y="71513"/>
                </a:lnTo>
                <a:lnTo>
                  <a:pt x="26108" y="112388"/>
                </a:lnTo>
                <a:cubicBezTo>
                  <a:pt x="25175" y="119340"/>
                  <a:pt x="18785" y="124220"/>
                  <a:pt x="11833" y="123288"/>
                </a:cubicBezTo>
                <a:cubicBezTo>
                  <a:pt x="4881" y="122357"/>
                  <a:pt x="0" y="115966"/>
                  <a:pt x="932" y="109015"/>
                </a:cubicBezTo>
                <a:lnTo>
                  <a:pt x="15541" y="0"/>
                </a:lnTo>
                <a:lnTo>
                  <a:pt x="103244" y="66376"/>
                </a:lnTo>
                <a:cubicBezTo>
                  <a:pt x="108835" y="70608"/>
                  <a:pt x="109939" y="78574"/>
                  <a:pt x="105706" y="84167"/>
                </a:cubicBezTo>
                <a:cubicBezTo>
                  <a:pt x="101473" y="89760"/>
                  <a:pt x="93508" y="90863"/>
                  <a:pt x="87915" y="86629"/>
                </a:cubicBezTo>
                <a:lnTo>
                  <a:pt x="55031" y="61741"/>
                </a:lnTo>
                <a:lnTo>
                  <a:pt x="145643" y="279167"/>
                </a:lnTo>
                <a:lnTo>
                  <a:pt x="151120" y="238292"/>
                </a:lnTo>
                <a:cubicBezTo>
                  <a:pt x="152052" y="231340"/>
                  <a:pt x="158443" y="226459"/>
                  <a:pt x="165395" y="227390"/>
                </a:cubicBezTo>
                <a:cubicBezTo>
                  <a:pt x="172347" y="228322"/>
                  <a:pt x="177227" y="234713"/>
                  <a:pt x="176295" y="241665"/>
                </a:cubicBezTo>
                <a:close/>
                <a:moveTo>
                  <a:pt x="-652941" y="5125909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67" name="Freeform 967"/>
          <p:cNvSpPr/>
          <p:nvPr/>
        </p:nvSpPr>
        <p:spPr>
          <a:xfrm>
            <a:off x="5860536" y="2349488"/>
            <a:ext cx="212502" cy="158860"/>
          </a:xfrm>
          <a:custGeom>
            <a:avLst/>
            <a:gdLst/>
            <a:ahLst/>
            <a:cxnLst/>
            <a:rect l="0" t="0" r="0" b="0"/>
            <a:pathLst>
              <a:path w="212502" h="158860">
                <a:moveTo>
                  <a:pt x="212502" y="158860"/>
                </a:moveTo>
                <a:lnTo>
                  <a:pt x="103226" y="146362"/>
                </a:lnTo>
                <a:cubicBezTo>
                  <a:pt x="96256" y="145566"/>
                  <a:pt x="91254" y="139271"/>
                  <a:pt x="92051" y="132302"/>
                </a:cubicBezTo>
                <a:cubicBezTo>
                  <a:pt x="92847" y="125334"/>
                  <a:pt x="99143" y="120330"/>
                  <a:pt x="106111" y="121127"/>
                </a:cubicBezTo>
                <a:lnTo>
                  <a:pt x="147086" y="125812"/>
                </a:lnTo>
                <a:lnTo>
                  <a:pt x="50209" y="53391"/>
                </a:lnTo>
                <a:lnTo>
                  <a:pt x="66298" y="91364"/>
                </a:lnTo>
                <a:cubicBezTo>
                  <a:pt x="69034" y="97822"/>
                  <a:pt x="66018" y="105275"/>
                  <a:pt x="59558" y="108012"/>
                </a:cubicBezTo>
                <a:cubicBezTo>
                  <a:pt x="53100" y="110749"/>
                  <a:pt x="45647" y="107732"/>
                  <a:pt x="42911" y="101273"/>
                </a:cubicBezTo>
                <a:lnTo>
                  <a:pt x="0" y="0"/>
                </a:lnTo>
                <a:lnTo>
                  <a:pt x="109276" y="12498"/>
                </a:lnTo>
                <a:cubicBezTo>
                  <a:pt x="116245" y="13294"/>
                  <a:pt x="121249" y="19590"/>
                  <a:pt x="120451" y="26558"/>
                </a:cubicBezTo>
                <a:cubicBezTo>
                  <a:pt x="119655" y="33526"/>
                  <a:pt x="113359" y="38530"/>
                  <a:pt x="106391" y="37733"/>
                </a:cubicBezTo>
                <a:lnTo>
                  <a:pt x="65417" y="33048"/>
                </a:lnTo>
                <a:lnTo>
                  <a:pt x="162294" y="105470"/>
                </a:lnTo>
                <a:lnTo>
                  <a:pt x="146204" y="67496"/>
                </a:lnTo>
                <a:cubicBezTo>
                  <a:pt x="143467" y="61039"/>
                  <a:pt x="146485" y="53585"/>
                  <a:pt x="152943" y="50848"/>
                </a:cubicBezTo>
                <a:cubicBezTo>
                  <a:pt x="159401" y="48111"/>
                  <a:pt x="166854" y="51129"/>
                  <a:pt x="169591" y="57587"/>
                </a:cubicBezTo>
                <a:close/>
                <a:moveTo>
                  <a:pt x="-1510884" y="4508512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68" name="Picture 968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9965" y="2741996"/>
            <a:ext cx="292201" cy="622538"/>
          </a:xfrm>
          <a:prstGeom prst="rect">
            <a:avLst/>
          </a:prstGeom>
          <a:noFill/>
        </p:spPr>
      </p:pic>
      <p:sp>
        <p:nvSpPr>
          <p:cNvPr id="969" name="Freeform 969"/>
          <p:cNvSpPr/>
          <p:nvPr/>
        </p:nvSpPr>
        <p:spPr>
          <a:xfrm>
            <a:off x="6303376" y="1680976"/>
            <a:ext cx="214599" cy="357329"/>
          </a:xfrm>
          <a:custGeom>
            <a:avLst/>
            <a:gdLst/>
            <a:ahLst/>
            <a:cxnLst/>
            <a:rect l="0" t="0" r="0" b="0"/>
            <a:pathLst>
              <a:path w="214599" h="357329">
                <a:moveTo>
                  <a:pt x="214599" y="357329"/>
                </a:moveTo>
                <a:lnTo>
                  <a:pt x="118174" y="304415"/>
                </a:lnTo>
                <a:cubicBezTo>
                  <a:pt x="112026" y="301041"/>
                  <a:pt x="109777" y="293321"/>
                  <a:pt x="113150" y="287171"/>
                </a:cubicBezTo>
                <a:cubicBezTo>
                  <a:pt x="116524" y="281023"/>
                  <a:pt x="124245" y="278773"/>
                  <a:pt x="130394" y="282147"/>
                </a:cubicBezTo>
                <a:lnTo>
                  <a:pt x="166548" y="301988"/>
                </a:lnTo>
                <a:lnTo>
                  <a:pt x="26276" y="68418"/>
                </a:lnTo>
                <a:lnTo>
                  <a:pt x="26803" y="109656"/>
                </a:lnTo>
                <a:cubicBezTo>
                  <a:pt x="26891" y="116669"/>
                  <a:pt x="21278" y="122427"/>
                  <a:pt x="14265" y="122516"/>
                </a:cubicBezTo>
                <a:cubicBezTo>
                  <a:pt x="7252" y="122606"/>
                  <a:pt x="1494" y="116993"/>
                  <a:pt x="1404" y="109980"/>
                </a:cubicBezTo>
                <a:lnTo>
                  <a:pt x="0" y="0"/>
                </a:lnTo>
                <a:lnTo>
                  <a:pt x="96425" y="52914"/>
                </a:lnTo>
                <a:cubicBezTo>
                  <a:pt x="102575" y="56288"/>
                  <a:pt x="104824" y="64008"/>
                  <a:pt x="101449" y="70158"/>
                </a:cubicBezTo>
                <a:cubicBezTo>
                  <a:pt x="98075" y="76306"/>
                  <a:pt x="90355" y="78556"/>
                  <a:pt x="84205" y="75182"/>
                </a:cubicBezTo>
                <a:lnTo>
                  <a:pt x="48051" y="55341"/>
                </a:lnTo>
                <a:lnTo>
                  <a:pt x="188324" y="288911"/>
                </a:lnTo>
                <a:lnTo>
                  <a:pt x="187798" y="247673"/>
                </a:lnTo>
                <a:cubicBezTo>
                  <a:pt x="187708" y="240660"/>
                  <a:pt x="193321" y="234902"/>
                  <a:pt x="200334" y="234813"/>
                </a:cubicBezTo>
                <a:cubicBezTo>
                  <a:pt x="207349" y="234723"/>
                  <a:pt x="213106" y="240336"/>
                  <a:pt x="213196" y="247349"/>
                </a:cubicBezTo>
                <a:close/>
                <a:moveTo>
                  <a:pt x="-1483681" y="5177024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70" name="Freeform 970"/>
          <p:cNvSpPr/>
          <p:nvPr/>
        </p:nvSpPr>
        <p:spPr>
          <a:xfrm>
            <a:off x="5942122" y="2819543"/>
            <a:ext cx="277014" cy="233760"/>
          </a:xfrm>
          <a:custGeom>
            <a:avLst/>
            <a:gdLst/>
            <a:ahLst/>
            <a:cxnLst/>
            <a:rect l="0" t="0" r="0" b="0"/>
            <a:pathLst>
              <a:path w="277014" h="233760">
                <a:moveTo>
                  <a:pt x="0" y="233760"/>
                </a:moveTo>
                <a:lnTo>
                  <a:pt x="108350" y="214843"/>
                </a:lnTo>
                <a:cubicBezTo>
                  <a:pt x="115259" y="213637"/>
                  <a:pt x="119883" y="207058"/>
                  <a:pt x="118677" y="200148"/>
                </a:cubicBezTo>
                <a:cubicBezTo>
                  <a:pt x="117470" y="193239"/>
                  <a:pt x="110892" y="188615"/>
                  <a:pt x="103982" y="189821"/>
                </a:cubicBezTo>
                <a:lnTo>
                  <a:pt x="63356" y="196914"/>
                </a:lnTo>
                <a:lnTo>
                  <a:pt x="230041" y="56257"/>
                </a:lnTo>
                <a:lnTo>
                  <a:pt x="216217" y="95111"/>
                </a:lnTo>
                <a:cubicBezTo>
                  <a:pt x="213866" y="101719"/>
                  <a:pt x="217317" y="108982"/>
                  <a:pt x="223926" y="111334"/>
                </a:cubicBezTo>
                <a:cubicBezTo>
                  <a:pt x="230533" y="113685"/>
                  <a:pt x="237796" y="110233"/>
                  <a:pt x="240147" y="103625"/>
                </a:cubicBezTo>
                <a:lnTo>
                  <a:pt x="277014" y="0"/>
                </a:lnTo>
                <a:lnTo>
                  <a:pt x="168665" y="18915"/>
                </a:lnTo>
                <a:cubicBezTo>
                  <a:pt x="161755" y="20122"/>
                  <a:pt x="157132" y="26702"/>
                  <a:pt x="158338" y="33610"/>
                </a:cubicBezTo>
                <a:cubicBezTo>
                  <a:pt x="159544" y="40521"/>
                  <a:pt x="166124" y="45143"/>
                  <a:pt x="173033" y="43937"/>
                </a:cubicBezTo>
                <a:lnTo>
                  <a:pt x="213659" y="36845"/>
                </a:lnTo>
                <a:lnTo>
                  <a:pt x="46974" y="177502"/>
                </a:lnTo>
                <a:lnTo>
                  <a:pt x="60798" y="138648"/>
                </a:lnTo>
                <a:cubicBezTo>
                  <a:pt x="63149" y="132039"/>
                  <a:pt x="59698" y="124776"/>
                  <a:pt x="53089" y="122425"/>
                </a:cubicBezTo>
                <a:cubicBezTo>
                  <a:pt x="46481" y="120075"/>
                  <a:pt x="39218" y="123525"/>
                  <a:pt x="36867" y="130134"/>
                </a:cubicBezTo>
                <a:close/>
                <a:moveTo>
                  <a:pt x="-2137425" y="4038457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71" name="Freeform 971"/>
          <p:cNvSpPr/>
          <p:nvPr/>
        </p:nvSpPr>
        <p:spPr>
          <a:xfrm>
            <a:off x="6365161" y="2508262"/>
            <a:ext cx="239976" cy="382512"/>
          </a:xfrm>
          <a:custGeom>
            <a:avLst/>
            <a:gdLst/>
            <a:ahLst/>
            <a:cxnLst/>
            <a:rect l="0" t="0" r="0" b="0"/>
            <a:pathLst>
              <a:path w="239976" h="382512">
                <a:moveTo>
                  <a:pt x="239976" y="382512"/>
                </a:moveTo>
                <a:lnTo>
                  <a:pt x="142540" y="331485"/>
                </a:lnTo>
                <a:cubicBezTo>
                  <a:pt x="136327" y="328231"/>
                  <a:pt x="133927" y="320557"/>
                  <a:pt x="137182" y="314343"/>
                </a:cubicBezTo>
                <a:cubicBezTo>
                  <a:pt x="140435" y="308130"/>
                  <a:pt x="148110" y="305731"/>
                  <a:pt x="154324" y="308985"/>
                </a:cubicBezTo>
                <a:lnTo>
                  <a:pt x="190858" y="328117"/>
                </a:lnTo>
                <a:lnTo>
                  <a:pt x="27602" y="67893"/>
                </a:lnTo>
                <a:lnTo>
                  <a:pt x="28930" y="109112"/>
                </a:lnTo>
                <a:cubicBezTo>
                  <a:pt x="29156" y="116122"/>
                  <a:pt x="23657" y="121990"/>
                  <a:pt x="16647" y="122215"/>
                </a:cubicBezTo>
                <a:cubicBezTo>
                  <a:pt x="9637" y="122441"/>
                  <a:pt x="3770" y="116941"/>
                  <a:pt x="3544" y="109931"/>
                </a:cubicBezTo>
                <a:lnTo>
                  <a:pt x="0" y="0"/>
                </a:lnTo>
                <a:lnTo>
                  <a:pt x="97437" y="51026"/>
                </a:lnTo>
                <a:cubicBezTo>
                  <a:pt x="103649" y="54280"/>
                  <a:pt x="106049" y="61956"/>
                  <a:pt x="102795" y="68168"/>
                </a:cubicBezTo>
                <a:cubicBezTo>
                  <a:pt x="99541" y="74382"/>
                  <a:pt x="91866" y="76781"/>
                  <a:pt x="85653" y="73528"/>
                </a:cubicBezTo>
                <a:lnTo>
                  <a:pt x="49118" y="54395"/>
                </a:lnTo>
                <a:lnTo>
                  <a:pt x="212374" y="314618"/>
                </a:lnTo>
                <a:lnTo>
                  <a:pt x="211046" y="273399"/>
                </a:lnTo>
                <a:cubicBezTo>
                  <a:pt x="210820" y="266389"/>
                  <a:pt x="216319" y="260523"/>
                  <a:pt x="223329" y="260297"/>
                </a:cubicBezTo>
                <a:cubicBezTo>
                  <a:pt x="230340" y="260071"/>
                  <a:pt x="236206" y="265571"/>
                  <a:pt x="236432" y="272581"/>
                </a:cubicBezTo>
                <a:close/>
                <a:moveTo>
                  <a:pt x="-2397935" y="4349738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72" name="Freeform 972"/>
          <p:cNvSpPr/>
          <p:nvPr/>
        </p:nvSpPr>
        <p:spPr>
          <a:xfrm>
            <a:off x="5942110" y="2857518"/>
            <a:ext cx="663053" cy="228952"/>
          </a:xfrm>
          <a:custGeom>
            <a:avLst/>
            <a:gdLst/>
            <a:ahLst/>
            <a:cxnLst/>
            <a:rect l="0" t="0" r="0" b="0"/>
            <a:pathLst>
              <a:path w="663053" h="228952">
                <a:moveTo>
                  <a:pt x="105470" y="226963"/>
                </a:moveTo>
                <a:cubicBezTo>
                  <a:pt x="112196" y="228952"/>
                  <a:pt x="119262" y="225113"/>
                  <a:pt x="121252" y="218387"/>
                </a:cubicBezTo>
                <a:cubicBezTo>
                  <a:pt x="123241" y="211661"/>
                  <a:pt x="119401" y="204596"/>
                  <a:pt x="112675" y="202606"/>
                </a:cubicBezTo>
                <a:lnTo>
                  <a:pt x="73129" y="190907"/>
                </a:lnTo>
                <a:lnTo>
                  <a:pt x="595971" y="62715"/>
                </a:lnTo>
                <a:lnTo>
                  <a:pt x="566322" y="91380"/>
                </a:lnTo>
                <a:cubicBezTo>
                  <a:pt x="561280" y="96256"/>
                  <a:pt x="561144" y="104295"/>
                  <a:pt x="566019" y="109338"/>
                </a:cubicBezTo>
                <a:cubicBezTo>
                  <a:pt x="570894" y="114382"/>
                  <a:pt x="578934" y="114517"/>
                  <a:pt x="583977" y="109642"/>
                </a:cubicBezTo>
                <a:lnTo>
                  <a:pt x="663053" y="33193"/>
                </a:lnTo>
                <a:lnTo>
                  <a:pt x="557583" y="1991"/>
                </a:lnTo>
                <a:cubicBezTo>
                  <a:pt x="550857" y="0"/>
                  <a:pt x="543791" y="3840"/>
                  <a:pt x="541802" y="10566"/>
                </a:cubicBezTo>
                <a:cubicBezTo>
                  <a:pt x="539812" y="17292"/>
                  <a:pt x="543651" y="24358"/>
                  <a:pt x="550377" y="26346"/>
                </a:cubicBezTo>
                <a:lnTo>
                  <a:pt x="589923" y="38046"/>
                </a:lnTo>
                <a:lnTo>
                  <a:pt x="67081" y="166237"/>
                </a:lnTo>
                <a:lnTo>
                  <a:pt x="96731" y="137573"/>
                </a:lnTo>
                <a:cubicBezTo>
                  <a:pt x="101774" y="132698"/>
                  <a:pt x="101910" y="124657"/>
                  <a:pt x="97034" y="119614"/>
                </a:cubicBezTo>
                <a:cubicBezTo>
                  <a:pt x="92159" y="114572"/>
                  <a:pt x="84118" y="114436"/>
                  <a:pt x="79076" y="119312"/>
                </a:cubicBezTo>
                <a:lnTo>
                  <a:pt x="0" y="195760"/>
                </a:lnTo>
                <a:close/>
                <a:moveTo>
                  <a:pt x="-2168591" y="4000482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73" name="Freeform 973"/>
          <p:cNvSpPr/>
          <p:nvPr/>
        </p:nvSpPr>
        <p:spPr>
          <a:xfrm>
            <a:off x="6897272" y="2650553"/>
            <a:ext cx="185566" cy="240218"/>
          </a:xfrm>
          <a:custGeom>
            <a:avLst/>
            <a:gdLst/>
            <a:ahLst/>
            <a:cxnLst/>
            <a:rect l="0" t="0" r="0" b="0"/>
            <a:pathLst>
              <a:path w="185566" h="240218">
                <a:moveTo>
                  <a:pt x="0" y="240218"/>
                </a:moveTo>
                <a:lnTo>
                  <a:pt x="101937" y="198912"/>
                </a:lnTo>
                <a:cubicBezTo>
                  <a:pt x="108437" y="196278"/>
                  <a:pt x="111572" y="188873"/>
                  <a:pt x="108938" y="182373"/>
                </a:cubicBezTo>
                <a:cubicBezTo>
                  <a:pt x="106304" y="175872"/>
                  <a:pt x="98898" y="172738"/>
                  <a:pt x="92399" y="175372"/>
                </a:cubicBezTo>
                <a:lnTo>
                  <a:pt x="54177" y="190859"/>
                </a:lnTo>
                <a:lnTo>
                  <a:pt x="151489" y="64886"/>
                </a:lnTo>
                <a:lnTo>
                  <a:pt x="146156" y="105780"/>
                </a:lnTo>
                <a:cubicBezTo>
                  <a:pt x="145250" y="112736"/>
                  <a:pt x="150153" y="119109"/>
                  <a:pt x="157108" y="120016"/>
                </a:cubicBezTo>
                <a:cubicBezTo>
                  <a:pt x="164063" y="120923"/>
                  <a:pt x="170436" y="116020"/>
                  <a:pt x="171343" y="109065"/>
                </a:cubicBezTo>
                <a:lnTo>
                  <a:pt x="185566" y="0"/>
                </a:lnTo>
                <a:lnTo>
                  <a:pt x="83628" y="41305"/>
                </a:lnTo>
                <a:cubicBezTo>
                  <a:pt x="77127" y="43939"/>
                  <a:pt x="73993" y="51345"/>
                  <a:pt x="76627" y="57845"/>
                </a:cubicBezTo>
                <a:cubicBezTo>
                  <a:pt x="79261" y="64346"/>
                  <a:pt x="86666" y="67480"/>
                  <a:pt x="93166" y="64846"/>
                </a:cubicBezTo>
                <a:lnTo>
                  <a:pt x="131389" y="49358"/>
                </a:lnTo>
                <a:lnTo>
                  <a:pt x="34075" y="175332"/>
                </a:lnTo>
                <a:lnTo>
                  <a:pt x="39408" y="134437"/>
                </a:lnTo>
                <a:cubicBezTo>
                  <a:pt x="40315" y="127482"/>
                  <a:pt x="35411" y="121108"/>
                  <a:pt x="28457" y="120201"/>
                </a:cubicBezTo>
                <a:cubicBezTo>
                  <a:pt x="21501" y="119295"/>
                  <a:pt x="15128" y="124198"/>
                  <a:pt x="14221" y="131153"/>
                </a:cubicBezTo>
                <a:close/>
                <a:moveTo>
                  <a:pt x="-2930043" y="4207447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74" name="Freeform 974"/>
          <p:cNvSpPr/>
          <p:nvPr/>
        </p:nvSpPr>
        <p:spPr>
          <a:xfrm>
            <a:off x="6365134" y="2470128"/>
            <a:ext cx="717725" cy="218656"/>
          </a:xfrm>
          <a:custGeom>
            <a:avLst/>
            <a:gdLst/>
            <a:ahLst/>
            <a:cxnLst/>
            <a:rect l="0" t="0" r="0" b="0"/>
            <a:pathLst>
              <a:path w="717725" h="218656">
                <a:moveTo>
                  <a:pt x="613754" y="216367"/>
                </a:moveTo>
                <a:cubicBezTo>
                  <a:pt x="607125" y="218656"/>
                  <a:pt x="599895" y="215135"/>
                  <a:pt x="597606" y="208504"/>
                </a:cubicBezTo>
                <a:cubicBezTo>
                  <a:pt x="595317" y="201875"/>
                  <a:pt x="598838" y="194645"/>
                  <a:pt x="605467" y="192356"/>
                </a:cubicBezTo>
                <a:lnTo>
                  <a:pt x="644452" y="178902"/>
                </a:lnTo>
                <a:lnTo>
                  <a:pt x="68334" y="64668"/>
                </a:lnTo>
                <a:lnTo>
                  <a:pt x="99234" y="91981"/>
                </a:lnTo>
                <a:cubicBezTo>
                  <a:pt x="104489" y="96625"/>
                  <a:pt x="104985" y="104651"/>
                  <a:pt x="100339" y="109907"/>
                </a:cubicBezTo>
                <a:cubicBezTo>
                  <a:pt x="95695" y="115162"/>
                  <a:pt x="87668" y="115657"/>
                  <a:pt x="82413" y="111011"/>
                </a:cubicBezTo>
                <a:lnTo>
                  <a:pt x="0" y="38172"/>
                </a:lnTo>
                <a:lnTo>
                  <a:pt x="103971" y="2288"/>
                </a:lnTo>
                <a:cubicBezTo>
                  <a:pt x="110600" y="0"/>
                  <a:pt x="117831" y="3520"/>
                  <a:pt x="120119" y="10151"/>
                </a:cubicBezTo>
                <a:cubicBezTo>
                  <a:pt x="122408" y="16780"/>
                  <a:pt x="118887" y="24010"/>
                  <a:pt x="112258" y="26299"/>
                </a:cubicBezTo>
                <a:lnTo>
                  <a:pt x="73274" y="39753"/>
                </a:lnTo>
                <a:lnTo>
                  <a:pt x="649392" y="153987"/>
                </a:lnTo>
                <a:lnTo>
                  <a:pt x="618491" y="126674"/>
                </a:lnTo>
                <a:cubicBezTo>
                  <a:pt x="613236" y="122030"/>
                  <a:pt x="612741" y="114004"/>
                  <a:pt x="617387" y="108748"/>
                </a:cubicBezTo>
                <a:cubicBezTo>
                  <a:pt x="622030" y="103493"/>
                  <a:pt x="630057" y="102998"/>
                  <a:pt x="635313" y="107643"/>
                </a:cubicBezTo>
                <a:lnTo>
                  <a:pt x="717725" y="180483"/>
                </a:lnTo>
                <a:close/>
                <a:moveTo>
                  <a:pt x="-2193629" y="4387872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75" name="Picture 975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36758" y="1253894"/>
            <a:ext cx="192354" cy="130889"/>
          </a:xfrm>
          <a:prstGeom prst="rect">
            <a:avLst/>
          </a:prstGeom>
          <a:noFill/>
        </p:spPr>
      </p:pic>
      <p:sp>
        <p:nvSpPr>
          <p:cNvPr id="976" name="Freeform 976"/>
          <p:cNvSpPr/>
          <p:nvPr/>
        </p:nvSpPr>
        <p:spPr>
          <a:xfrm>
            <a:off x="5297575" y="1979301"/>
            <a:ext cx="292319" cy="117909"/>
          </a:xfrm>
          <a:custGeom>
            <a:avLst/>
            <a:gdLst/>
            <a:ahLst/>
            <a:cxnLst/>
            <a:rect l="0" t="0" r="0" b="0"/>
            <a:pathLst>
              <a:path w="292319" h="117909">
                <a:moveTo>
                  <a:pt x="187683" y="2222"/>
                </a:moveTo>
                <a:cubicBezTo>
                  <a:pt x="184539" y="3049"/>
                  <a:pt x="181711" y="5076"/>
                  <a:pt x="179945" y="8105"/>
                </a:cubicBezTo>
                <a:cubicBezTo>
                  <a:pt x="176410" y="14164"/>
                  <a:pt x="178456" y="21940"/>
                  <a:pt x="184515" y="25474"/>
                </a:cubicBezTo>
                <a:lnTo>
                  <a:pt x="220138" y="46254"/>
                </a:lnTo>
                <a:lnTo>
                  <a:pt x="72180" y="46254"/>
                </a:lnTo>
                <a:lnTo>
                  <a:pt x="107803" y="25474"/>
                </a:lnTo>
                <a:cubicBezTo>
                  <a:pt x="113862" y="21940"/>
                  <a:pt x="115909" y="14164"/>
                  <a:pt x="112374" y="8105"/>
                </a:cubicBezTo>
                <a:cubicBezTo>
                  <a:pt x="108840" y="2047"/>
                  <a:pt x="101064" y="0"/>
                  <a:pt x="95005" y="3534"/>
                </a:cubicBezTo>
                <a:lnTo>
                  <a:pt x="0" y="58954"/>
                </a:lnTo>
                <a:lnTo>
                  <a:pt x="95006" y="114374"/>
                </a:lnTo>
                <a:cubicBezTo>
                  <a:pt x="101064" y="117909"/>
                  <a:pt x="108840" y="115862"/>
                  <a:pt x="112374" y="109804"/>
                </a:cubicBezTo>
                <a:cubicBezTo>
                  <a:pt x="115909" y="103744"/>
                  <a:pt x="113863" y="95969"/>
                  <a:pt x="107803" y="92434"/>
                </a:cubicBezTo>
                <a:lnTo>
                  <a:pt x="72181" y="71654"/>
                </a:lnTo>
                <a:lnTo>
                  <a:pt x="220138" y="71654"/>
                </a:lnTo>
                <a:lnTo>
                  <a:pt x="184515" y="92434"/>
                </a:lnTo>
                <a:cubicBezTo>
                  <a:pt x="178456" y="95969"/>
                  <a:pt x="176410" y="103744"/>
                  <a:pt x="179945" y="109803"/>
                </a:cubicBezTo>
                <a:cubicBezTo>
                  <a:pt x="183479" y="115862"/>
                  <a:pt x="191255" y="117908"/>
                  <a:pt x="197313" y="114374"/>
                </a:cubicBezTo>
                <a:lnTo>
                  <a:pt x="292319" y="58953"/>
                </a:lnTo>
                <a:lnTo>
                  <a:pt x="197313" y="3534"/>
                </a:lnTo>
                <a:cubicBezTo>
                  <a:pt x="194284" y="1767"/>
                  <a:pt x="190825" y="1395"/>
                  <a:pt x="187683" y="2222"/>
                </a:cubicBezTo>
                <a:close/>
                <a:moveTo>
                  <a:pt x="-421098" y="4878699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77" name="Freeform 977"/>
          <p:cNvSpPr/>
          <p:nvPr/>
        </p:nvSpPr>
        <p:spPr>
          <a:xfrm>
            <a:off x="6908506" y="1226700"/>
            <a:ext cx="417345" cy="151339"/>
          </a:xfrm>
          <a:custGeom>
            <a:avLst/>
            <a:gdLst/>
            <a:ahLst/>
            <a:cxnLst/>
            <a:rect l="0" t="0" r="0" b="0"/>
            <a:pathLst>
              <a:path w="417345" h="151339">
                <a:moveTo>
                  <a:pt x="102582" y="2530"/>
                </a:moveTo>
                <a:cubicBezTo>
                  <a:pt x="109123" y="0"/>
                  <a:pt x="116478" y="3251"/>
                  <a:pt x="119010" y="9793"/>
                </a:cubicBezTo>
                <a:cubicBezTo>
                  <a:pt x="121539" y="16335"/>
                  <a:pt x="118286" y="23689"/>
                  <a:pt x="111746" y="26220"/>
                </a:cubicBezTo>
                <a:lnTo>
                  <a:pt x="73281" y="41097"/>
                </a:lnTo>
                <a:lnTo>
                  <a:pt x="348084" y="85162"/>
                </a:lnTo>
                <a:lnTo>
                  <a:pt x="316201" y="59004"/>
                </a:lnTo>
                <a:cubicBezTo>
                  <a:pt x="310778" y="54555"/>
                  <a:pt x="309989" y="46553"/>
                  <a:pt x="314438" y="41130"/>
                </a:cubicBezTo>
                <a:cubicBezTo>
                  <a:pt x="318887" y="35707"/>
                  <a:pt x="326889" y="34918"/>
                  <a:pt x="332312" y="39367"/>
                </a:cubicBezTo>
                <a:lnTo>
                  <a:pt x="417345" y="109130"/>
                </a:lnTo>
                <a:lnTo>
                  <a:pt x="314763" y="148808"/>
                </a:lnTo>
                <a:cubicBezTo>
                  <a:pt x="308221" y="151339"/>
                  <a:pt x="300867" y="148087"/>
                  <a:pt x="298337" y="141545"/>
                </a:cubicBezTo>
                <a:cubicBezTo>
                  <a:pt x="295806" y="135005"/>
                  <a:pt x="299058" y="127650"/>
                  <a:pt x="305600" y="125119"/>
                </a:cubicBezTo>
                <a:lnTo>
                  <a:pt x="344063" y="110241"/>
                </a:lnTo>
                <a:lnTo>
                  <a:pt x="69261" y="66177"/>
                </a:lnTo>
                <a:lnTo>
                  <a:pt x="101144" y="92335"/>
                </a:lnTo>
                <a:cubicBezTo>
                  <a:pt x="106567" y="96784"/>
                  <a:pt x="107356" y="104786"/>
                  <a:pt x="102907" y="110209"/>
                </a:cubicBezTo>
                <a:cubicBezTo>
                  <a:pt x="98458" y="115632"/>
                  <a:pt x="90456" y="116421"/>
                  <a:pt x="85033" y="111972"/>
                </a:cubicBezTo>
                <a:lnTo>
                  <a:pt x="0" y="42209"/>
                </a:lnTo>
                <a:close/>
                <a:moveTo>
                  <a:pt x="-1279736" y="5631300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78" name="Freeform 978"/>
          <p:cNvSpPr/>
          <p:nvPr/>
        </p:nvSpPr>
        <p:spPr>
          <a:xfrm>
            <a:off x="7617937" y="1306280"/>
            <a:ext cx="285483" cy="138975"/>
          </a:xfrm>
          <a:custGeom>
            <a:avLst/>
            <a:gdLst/>
            <a:ahLst/>
            <a:cxnLst/>
            <a:rect l="0" t="0" r="0" b="0"/>
            <a:pathLst>
              <a:path w="285483" h="138975">
                <a:moveTo>
                  <a:pt x="106430" y="1770"/>
                </a:moveTo>
                <a:cubicBezTo>
                  <a:pt x="113217" y="0"/>
                  <a:pt x="120154" y="4067"/>
                  <a:pt x="121924" y="10855"/>
                </a:cubicBezTo>
                <a:cubicBezTo>
                  <a:pt x="123693" y="17642"/>
                  <a:pt x="119627" y="24579"/>
                  <a:pt x="112839" y="26348"/>
                </a:cubicBezTo>
                <a:lnTo>
                  <a:pt x="72933" y="36754"/>
                </a:lnTo>
                <a:lnTo>
                  <a:pt x="219400" y="77762"/>
                </a:lnTo>
                <a:lnTo>
                  <a:pt x="190698" y="48148"/>
                </a:lnTo>
                <a:cubicBezTo>
                  <a:pt x="185817" y="43111"/>
                  <a:pt x="185944" y="35070"/>
                  <a:pt x="190980" y="30189"/>
                </a:cubicBezTo>
                <a:cubicBezTo>
                  <a:pt x="196017" y="25308"/>
                  <a:pt x="204057" y="25434"/>
                  <a:pt x="208938" y="30470"/>
                </a:cubicBezTo>
                <a:lnTo>
                  <a:pt x="285483" y="109453"/>
                </a:lnTo>
                <a:lnTo>
                  <a:pt x="179055" y="137206"/>
                </a:lnTo>
                <a:cubicBezTo>
                  <a:pt x="172268" y="138975"/>
                  <a:pt x="165331" y="134909"/>
                  <a:pt x="163560" y="128121"/>
                </a:cubicBezTo>
                <a:cubicBezTo>
                  <a:pt x="161791" y="121334"/>
                  <a:pt x="165858" y="114397"/>
                  <a:pt x="172645" y="112628"/>
                </a:cubicBezTo>
                <a:lnTo>
                  <a:pt x="212551" y="102222"/>
                </a:lnTo>
                <a:lnTo>
                  <a:pt x="66084" y="61215"/>
                </a:lnTo>
                <a:lnTo>
                  <a:pt x="94786" y="90829"/>
                </a:lnTo>
                <a:cubicBezTo>
                  <a:pt x="99667" y="95865"/>
                  <a:pt x="99541" y="103906"/>
                  <a:pt x="94504" y="108788"/>
                </a:cubicBezTo>
                <a:cubicBezTo>
                  <a:pt x="89468" y="113668"/>
                  <a:pt x="81427" y="113542"/>
                  <a:pt x="76547" y="108505"/>
                </a:cubicBezTo>
                <a:lnTo>
                  <a:pt x="0" y="29524"/>
                </a:lnTo>
                <a:close/>
                <a:moveTo>
                  <a:pt x="-2067987" y="5551720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79" name="Freeform 979"/>
          <p:cNvSpPr/>
          <p:nvPr/>
        </p:nvSpPr>
        <p:spPr>
          <a:xfrm>
            <a:off x="7939985" y="1726929"/>
            <a:ext cx="142051" cy="306287"/>
          </a:xfrm>
          <a:custGeom>
            <a:avLst/>
            <a:gdLst/>
            <a:ahLst/>
            <a:cxnLst/>
            <a:rect l="0" t="0" r="0" b="0"/>
            <a:pathLst>
              <a:path w="142051" h="306287">
                <a:moveTo>
                  <a:pt x="32555" y="306287"/>
                </a:moveTo>
                <a:lnTo>
                  <a:pt x="109453" y="227646"/>
                </a:lnTo>
                <a:cubicBezTo>
                  <a:pt x="114355" y="222631"/>
                  <a:pt x="114266" y="214590"/>
                  <a:pt x="109250" y="209687"/>
                </a:cubicBezTo>
                <a:cubicBezTo>
                  <a:pt x="104235" y="204782"/>
                  <a:pt x="96195" y="204872"/>
                  <a:pt x="91291" y="209887"/>
                </a:cubicBezTo>
                <a:lnTo>
                  <a:pt x="62459" y="239374"/>
                </a:lnTo>
                <a:lnTo>
                  <a:pt x="104227" y="73100"/>
                </a:lnTo>
                <a:lnTo>
                  <a:pt x="115702" y="112712"/>
                </a:lnTo>
                <a:cubicBezTo>
                  <a:pt x="117654" y="119449"/>
                  <a:pt x="124697" y="123328"/>
                  <a:pt x="131433" y="121376"/>
                </a:cubicBezTo>
                <a:cubicBezTo>
                  <a:pt x="138171" y="119425"/>
                  <a:pt x="142051" y="112382"/>
                  <a:pt x="140099" y="105645"/>
                </a:cubicBezTo>
                <a:lnTo>
                  <a:pt x="109495" y="0"/>
                </a:lnTo>
                <a:lnTo>
                  <a:pt x="32598" y="78641"/>
                </a:lnTo>
                <a:cubicBezTo>
                  <a:pt x="27695" y="83656"/>
                  <a:pt x="27785" y="91696"/>
                  <a:pt x="32800" y="96600"/>
                </a:cubicBezTo>
                <a:cubicBezTo>
                  <a:pt x="37815" y="101503"/>
                  <a:pt x="45856" y="101413"/>
                  <a:pt x="50759" y="96398"/>
                </a:cubicBezTo>
                <a:lnTo>
                  <a:pt x="79592" y="66911"/>
                </a:lnTo>
                <a:lnTo>
                  <a:pt x="37824" y="233187"/>
                </a:lnTo>
                <a:lnTo>
                  <a:pt x="26348" y="193574"/>
                </a:lnTo>
                <a:cubicBezTo>
                  <a:pt x="24397" y="186837"/>
                  <a:pt x="17353" y="182957"/>
                  <a:pt x="10617" y="184909"/>
                </a:cubicBezTo>
                <a:cubicBezTo>
                  <a:pt x="3880" y="186861"/>
                  <a:pt x="0" y="193905"/>
                  <a:pt x="1952" y="200642"/>
                </a:cubicBezTo>
                <a:close/>
                <a:moveTo>
                  <a:pt x="-3115201" y="5131071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Freeform 980"/>
          <p:cNvSpPr/>
          <p:nvPr/>
        </p:nvSpPr>
        <p:spPr>
          <a:xfrm>
            <a:off x="7468009" y="1647037"/>
            <a:ext cx="216230" cy="386173"/>
          </a:xfrm>
          <a:custGeom>
            <a:avLst/>
            <a:gdLst/>
            <a:ahLst/>
            <a:cxnLst/>
            <a:rect l="0" t="0" r="0" b="0"/>
            <a:pathLst>
              <a:path w="216230" h="386173">
                <a:moveTo>
                  <a:pt x="3856" y="0"/>
                </a:moveTo>
                <a:lnTo>
                  <a:pt x="97761" y="57267"/>
                </a:lnTo>
                <a:cubicBezTo>
                  <a:pt x="103749" y="60918"/>
                  <a:pt x="105643" y="68734"/>
                  <a:pt x="101992" y="74722"/>
                </a:cubicBezTo>
                <a:cubicBezTo>
                  <a:pt x="98340" y="80710"/>
                  <a:pt x="90525" y="82604"/>
                  <a:pt x="84536" y="78952"/>
                </a:cubicBezTo>
                <a:lnTo>
                  <a:pt x="49326" y="57480"/>
                </a:lnTo>
                <a:lnTo>
                  <a:pt x="189253" y="316625"/>
                </a:lnTo>
                <a:lnTo>
                  <a:pt x="190612" y="275406"/>
                </a:lnTo>
                <a:cubicBezTo>
                  <a:pt x="190844" y="268397"/>
                  <a:pt x="196713" y="262900"/>
                  <a:pt x="203724" y="263133"/>
                </a:cubicBezTo>
                <a:cubicBezTo>
                  <a:pt x="210734" y="263364"/>
                  <a:pt x="216230" y="269233"/>
                  <a:pt x="215998" y="276244"/>
                </a:cubicBezTo>
                <a:lnTo>
                  <a:pt x="212371" y="386173"/>
                </a:lnTo>
                <a:lnTo>
                  <a:pt x="118468" y="328906"/>
                </a:lnTo>
                <a:cubicBezTo>
                  <a:pt x="112480" y="325253"/>
                  <a:pt x="110585" y="317439"/>
                  <a:pt x="114237" y="311451"/>
                </a:cubicBezTo>
                <a:cubicBezTo>
                  <a:pt x="117889" y="305461"/>
                  <a:pt x="125704" y="303568"/>
                  <a:pt x="131692" y="307221"/>
                </a:cubicBezTo>
                <a:lnTo>
                  <a:pt x="166903" y="328693"/>
                </a:lnTo>
                <a:lnTo>
                  <a:pt x="26976" y="69547"/>
                </a:lnTo>
                <a:lnTo>
                  <a:pt x="25617" y="110766"/>
                </a:lnTo>
                <a:cubicBezTo>
                  <a:pt x="25386" y="117776"/>
                  <a:pt x="19514" y="123271"/>
                  <a:pt x="12505" y="123040"/>
                </a:cubicBezTo>
                <a:cubicBezTo>
                  <a:pt x="5495" y="122809"/>
                  <a:pt x="0" y="116939"/>
                  <a:pt x="231" y="109928"/>
                </a:cubicBezTo>
                <a:close/>
                <a:moveTo>
                  <a:pt x="-2257046" y="5210963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81" name="Picture 981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5691" y="1588544"/>
            <a:ext cx="248960" cy="141584"/>
          </a:xfrm>
          <a:prstGeom prst="rect">
            <a:avLst/>
          </a:prstGeom>
          <a:noFill/>
        </p:spPr>
      </p:pic>
      <p:sp>
        <p:nvSpPr>
          <p:cNvPr id="982" name="Freeform 982"/>
          <p:cNvSpPr/>
          <p:nvPr/>
        </p:nvSpPr>
        <p:spPr>
          <a:xfrm>
            <a:off x="6797375" y="2038201"/>
            <a:ext cx="298198" cy="612452"/>
          </a:xfrm>
          <a:custGeom>
            <a:avLst/>
            <a:gdLst/>
            <a:ahLst/>
            <a:cxnLst/>
            <a:rect l="0" t="0" r="0" b="0"/>
            <a:pathLst>
              <a:path w="298198" h="612452">
                <a:moveTo>
                  <a:pt x="12748" y="0"/>
                </a:moveTo>
                <a:lnTo>
                  <a:pt x="102020" y="64248"/>
                </a:lnTo>
                <a:cubicBezTo>
                  <a:pt x="107714" y="68345"/>
                  <a:pt x="109008" y="76281"/>
                  <a:pt x="104911" y="81974"/>
                </a:cubicBezTo>
                <a:cubicBezTo>
                  <a:pt x="100813" y="87668"/>
                  <a:pt x="92876" y="88961"/>
                  <a:pt x="87184" y="84864"/>
                </a:cubicBezTo>
                <a:lnTo>
                  <a:pt x="53711" y="60774"/>
                </a:lnTo>
                <a:lnTo>
                  <a:pt x="267692" y="541346"/>
                </a:lnTo>
                <a:lnTo>
                  <a:pt x="272185" y="500352"/>
                </a:lnTo>
                <a:cubicBezTo>
                  <a:pt x="272950" y="493379"/>
                  <a:pt x="279220" y="488346"/>
                  <a:pt x="286193" y="489111"/>
                </a:cubicBezTo>
                <a:cubicBezTo>
                  <a:pt x="293165" y="489874"/>
                  <a:pt x="298198" y="496147"/>
                  <a:pt x="297434" y="503119"/>
                </a:cubicBezTo>
                <a:lnTo>
                  <a:pt x="285450" y="612452"/>
                </a:lnTo>
                <a:lnTo>
                  <a:pt x="196178" y="548204"/>
                </a:lnTo>
                <a:cubicBezTo>
                  <a:pt x="190485" y="544107"/>
                  <a:pt x="189190" y="536171"/>
                  <a:pt x="193288" y="530477"/>
                </a:cubicBezTo>
                <a:cubicBezTo>
                  <a:pt x="197386" y="524785"/>
                  <a:pt x="205322" y="523491"/>
                  <a:pt x="211014" y="527588"/>
                </a:cubicBezTo>
                <a:lnTo>
                  <a:pt x="244488" y="551679"/>
                </a:lnTo>
                <a:lnTo>
                  <a:pt x="30506" y="71106"/>
                </a:lnTo>
                <a:lnTo>
                  <a:pt x="26013" y="112101"/>
                </a:lnTo>
                <a:cubicBezTo>
                  <a:pt x="25248" y="119074"/>
                  <a:pt x="18977" y="124105"/>
                  <a:pt x="12005" y="123342"/>
                </a:cubicBezTo>
                <a:cubicBezTo>
                  <a:pt x="5033" y="122578"/>
                  <a:pt x="0" y="116306"/>
                  <a:pt x="765" y="109334"/>
                </a:cubicBezTo>
                <a:close/>
                <a:moveTo>
                  <a:pt x="-1977576" y="4819799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3" name="Freeform 983"/>
          <p:cNvSpPr/>
          <p:nvPr/>
        </p:nvSpPr>
        <p:spPr>
          <a:xfrm>
            <a:off x="6861897" y="1268860"/>
            <a:ext cx="141018" cy="402782"/>
          </a:xfrm>
          <a:custGeom>
            <a:avLst/>
            <a:gdLst/>
            <a:ahLst/>
            <a:cxnLst/>
            <a:rect l="0" t="0" r="0" b="0"/>
            <a:pathLst>
              <a:path w="141018" h="402782">
                <a:moveTo>
                  <a:pt x="94357" y="402782"/>
                </a:moveTo>
                <a:lnTo>
                  <a:pt x="28149" y="314952"/>
                </a:lnTo>
                <a:cubicBezTo>
                  <a:pt x="23928" y="309352"/>
                  <a:pt x="25046" y="301389"/>
                  <a:pt x="30646" y="297166"/>
                </a:cubicBezTo>
                <a:cubicBezTo>
                  <a:pt x="36247" y="292945"/>
                  <a:pt x="44210" y="294062"/>
                  <a:pt x="48433" y="299663"/>
                </a:cubicBezTo>
                <a:lnTo>
                  <a:pt x="73257" y="332595"/>
                </a:lnTo>
                <a:lnTo>
                  <a:pt x="42538" y="73174"/>
                </a:lnTo>
                <a:lnTo>
                  <a:pt x="26091" y="110993"/>
                </a:lnTo>
                <a:cubicBezTo>
                  <a:pt x="23293" y="117426"/>
                  <a:pt x="15811" y="120372"/>
                  <a:pt x="9379" y="117575"/>
                </a:cubicBezTo>
                <a:cubicBezTo>
                  <a:pt x="2948" y="114778"/>
                  <a:pt x="0" y="107296"/>
                  <a:pt x="2798" y="100863"/>
                </a:cubicBezTo>
                <a:lnTo>
                  <a:pt x="46661" y="0"/>
                </a:lnTo>
                <a:lnTo>
                  <a:pt x="112869" y="87829"/>
                </a:lnTo>
                <a:cubicBezTo>
                  <a:pt x="117090" y="93430"/>
                  <a:pt x="115973" y="101393"/>
                  <a:pt x="110372" y="105616"/>
                </a:cubicBezTo>
                <a:cubicBezTo>
                  <a:pt x="104771" y="109837"/>
                  <a:pt x="96809" y="108720"/>
                  <a:pt x="92586" y="103119"/>
                </a:cubicBezTo>
                <a:lnTo>
                  <a:pt x="67761" y="70187"/>
                </a:lnTo>
                <a:lnTo>
                  <a:pt x="98481" y="329608"/>
                </a:lnTo>
                <a:lnTo>
                  <a:pt x="114928" y="291789"/>
                </a:lnTo>
                <a:cubicBezTo>
                  <a:pt x="117725" y="285356"/>
                  <a:pt x="125207" y="282410"/>
                  <a:pt x="131639" y="285208"/>
                </a:cubicBezTo>
                <a:cubicBezTo>
                  <a:pt x="138071" y="288004"/>
                  <a:pt x="141018" y="295486"/>
                  <a:pt x="138221" y="301918"/>
                </a:cubicBezTo>
                <a:close/>
                <a:moveTo>
                  <a:pt x="-1675539" y="5589140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Freeform 984"/>
          <p:cNvSpPr/>
          <p:nvPr/>
        </p:nvSpPr>
        <p:spPr>
          <a:xfrm>
            <a:off x="6714283" y="1580129"/>
            <a:ext cx="144043" cy="458185"/>
          </a:xfrm>
          <a:custGeom>
            <a:avLst/>
            <a:gdLst/>
            <a:ahLst/>
            <a:cxnLst/>
            <a:rect l="0" t="0" r="0" b="0"/>
            <a:pathLst>
              <a:path w="144043" h="458185">
                <a:moveTo>
                  <a:pt x="48174" y="0"/>
                </a:moveTo>
                <a:lnTo>
                  <a:pt x="113134" y="88757"/>
                </a:lnTo>
                <a:cubicBezTo>
                  <a:pt x="117275" y="94417"/>
                  <a:pt x="116046" y="102364"/>
                  <a:pt x="110385" y="106507"/>
                </a:cubicBezTo>
                <a:cubicBezTo>
                  <a:pt x="104725" y="110649"/>
                  <a:pt x="96778" y="109418"/>
                  <a:pt x="92636" y="103758"/>
                </a:cubicBezTo>
                <a:lnTo>
                  <a:pt x="68280" y="70478"/>
                </a:lnTo>
                <a:lnTo>
                  <a:pt x="101028" y="385076"/>
                </a:lnTo>
                <a:lnTo>
                  <a:pt x="118008" y="347493"/>
                </a:lnTo>
                <a:cubicBezTo>
                  <a:pt x="120896" y="341101"/>
                  <a:pt x="128418" y="338261"/>
                  <a:pt x="134810" y="341148"/>
                </a:cubicBezTo>
                <a:cubicBezTo>
                  <a:pt x="141202" y="344036"/>
                  <a:pt x="144043" y="351559"/>
                  <a:pt x="141155" y="357951"/>
                </a:cubicBezTo>
                <a:lnTo>
                  <a:pt x="95869" y="458185"/>
                </a:lnTo>
                <a:lnTo>
                  <a:pt x="30911" y="369427"/>
                </a:lnTo>
                <a:cubicBezTo>
                  <a:pt x="26769" y="363766"/>
                  <a:pt x="28000" y="355820"/>
                  <a:pt x="33658" y="351677"/>
                </a:cubicBezTo>
                <a:cubicBezTo>
                  <a:pt x="39319" y="347536"/>
                  <a:pt x="47265" y="348765"/>
                  <a:pt x="51408" y="354426"/>
                </a:cubicBezTo>
                <a:lnTo>
                  <a:pt x="75764" y="387706"/>
                </a:lnTo>
                <a:lnTo>
                  <a:pt x="43016" y="73108"/>
                </a:lnTo>
                <a:lnTo>
                  <a:pt x="26036" y="110691"/>
                </a:lnTo>
                <a:cubicBezTo>
                  <a:pt x="23148" y="117083"/>
                  <a:pt x="15626" y="119924"/>
                  <a:pt x="9234" y="117036"/>
                </a:cubicBezTo>
                <a:cubicBezTo>
                  <a:pt x="2841" y="114148"/>
                  <a:pt x="0" y="106624"/>
                  <a:pt x="2889" y="100232"/>
                </a:cubicBezTo>
                <a:close/>
                <a:moveTo>
                  <a:pt x="-1436412" y="5277871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5" name="Freeform 985"/>
          <p:cNvSpPr/>
          <p:nvPr/>
        </p:nvSpPr>
        <p:spPr>
          <a:xfrm>
            <a:off x="6810088" y="1974797"/>
            <a:ext cx="870323" cy="120422"/>
          </a:xfrm>
          <a:custGeom>
            <a:avLst/>
            <a:gdLst/>
            <a:ahLst/>
            <a:cxnLst/>
            <a:rect l="0" t="0" r="0" b="0"/>
            <a:pathLst>
              <a:path w="870323" h="120422">
                <a:moveTo>
                  <a:pt x="104968" y="119576"/>
                </a:moveTo>
                <a:cubicBezTo>
                  <a:pt x="108106" y="118730"/>
                  <a:pt x="110922" y="116688"/>
                  <a:pt x="112670" y="113649"/>
                </a:cubicBezTo>
                <a:cubicBezTo>
                  <a:pt x="116169" y="107569"/>
                  <a:pt x="114077" y="99804"/>
                  <a:pt x="107998" y="96305"/>
                </a:cubicBezTo>
                <a:lnTo>
                  <a:pt x="72253" y="75735"/>
                </a:lnTo>
                <a:lnTo>
                  <a:pt x="798218" y="71483"/>
                </a:lnTo>
                <a:lnTo>
                  <a:pt x="762717" y="92472"/>
                </a:lnTo>
                <a:cubicBezTo>
                  <a:pt x="756679" y="96041"/>
                  <a:pt x="754679" y="103830"/>
                  <a:pt x="758248" y="109868"/>
                </a:cubicBezTo>
                <a:cubicBezTo>
                  <a:pt x="761818" y="115905"/>
                  <a:pt x="769605" y="117906"/>
                  <a:pt x="775645" y="114337"/>
                </a:cubicBezTo>
                <a:lnTo>
                  <a:pt x="870323" y="58362"/>
                </a:lnTo>
                <a:lnTo>
                  <a:pt x="774995" y="3499"/>
                </a:lnTo>
                <a:cubicBezTo>
                  <a:pt x="768916" y="0"/>
                  <a:pt x="761151" y="2092"/>
                  <a:pt x="757652" y="8171"/>
                </a:cubicBezTo>
                <a:cubicBezTo>
                  <a:pt x="754154" y="14250"/>
                  <a:pt x="756247" y="22014"/>
                  <a:pt x="762326" y="25513"/>
                </a:cubicBezTo>
                <a:lnTo>
                  <a:pt x="798069" y="46085"/>
                </a:lnTo>
                <a:lnTo>
                  <a:pt x="72105" y="50335"/>
                </a:lnTo>
                <a:lnTo>
                  <a:pt x="107606" y="29347"/>
                </a:lnTo>
                <a:cubicBezTo>
                  <a:pt x="113644" y="25778"/>
                  <a:pt x="115645" y="17990"/>
                  <a:pt x="112074" y="11952"/>
                </a:cubicBezTo>
                <a:cubicBezTo>
                  <a:pt x="108505" y="5913"/>
                  <a:pt x="100717" y="3913"/>
                  <a:pt x="94679" y="7483"/>
                </a:cubicBezTo>
                <a:lnTo>
                  <a:pt x="0" y="63458"/>
                </a:lnTo>
                <a:lnTo>
                  <a:pt x="95328" y="118321"/>
                </a:lnTo>
                <a:cubicBezTo>
                  <a:pt x="98367" y="120070"/>
                  <a:pt x="101829" y="120422"/>
                  <a:pt x="104968" y="119576"/>
                </a:cubicBezTo>
                <a:close/>
                <a:moveTo>
                  <a:pt x="-2046461" y="4883203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6" name="Freeform 986"/>
          <p:cNvSpPr/>
          <p:nvPr/>
        </p:nvSpPr>
        <p:spPr>
          <a:xfrm>
            <a:off x="7366933" y="2033105"/>
            <a:ext cx="321490" cy="617547"/>
          </a:xfrm>
          <a:custGeom>
            <a:avLst/>
            <a:gdLst/>
            <a:ahLst/>
            <a:cxnLst/>
            <a:rect l="0" t="0" r="0" b="0"/>
            <a:pathLst>
              <a:path w="321490" h="617547">
                <a:moveTo>
                  <a:pt x="8044" y="617547"/>
                </a:moveTo>
                <a:lnTo>
                  <a:pt x="99837" y="556954"/>
                </a:lnTo>
                <a:cubicBezTo>
                  <a:pt x="105691" y="553089"/>
                  <a:pt x="107303" y="545211"/>
                  <a:pt x="103439" y="539358"/>
                </a:cubicBezTo>
                <a:cubicBezTo>
                  <a:pt x="99576" y="533505"/>
                  <a:pt x="91698" y="531892"/>
                  <a:pt x="85844" y="535756"/>
                </a:cubicBezTo>
                <a:lnTo>
                  <a:pt x="51426" y="558475"/>
                </a:lnTo>
                <a:lnTo>
                  <a:pt x="292833" y="70332"/>
                </a:lnTo>
                <a:lnTo>
                  <a:pt x="295667" y="111475"/>
                </a:lnTo>
                <a:cubicBezTo>
                  <a:pt x="296150" y="118472"/>
                  <a:pt x="302213" y="123754"/>
                  <a:pt x="309210" y="123272"/>
                </a:cubicBezTo>
                <a:cubicBezTo>
                  <a:pt x="316208" y="122790"/>
                  <a:pt x="321490" y="116726"/>
                  <a:pt x="321007" y="109728"/>
                </a:cubicBezTo>
                <a:lnTo>
                  <a:pt x="313446" y="0"/>
                </a:lnTo>
                <a:lnTo>
                  <a:pt x="221653" y="60594"/>
                </a:lnTo>
                <a:cubicBezTo>
                  <a:pt x="215800" y="64458"/>
                  <a:pt x="214187" y="72336"/>
                  <a:pt x="218052" y="78191"/>
                </a:cubicBezTo>
                <a:cubicBezTo>
                  <a:pt x="221915" y="84044"/>
                  <a:pt x="229793" y="85657"/>
                  <a:pt x="235646" y="81792"/>
                </a:cubicBezTo>
                <a:lnTo>
                  <a:pt x="270064" y="59073"/>
                </a:lnTo>
                <a:lnTo>
                  <a:pt x="28658" y="547216"/>
                </a:lnTo>
                <a:lnTo>
                  <a:pt x="25823" y="506073"/>
                </a:lnTo>
                <a:cubicBezTo>
                  <a:pt x="25340" y="499075"/>
                  <a:pt x="19277" y="493794"/>
                  <a:pt x="12280" y="494275"/>
                </a:cubicBezTo>
                <a:cubicBezTo>
                  <a:pt x="5282" y="494758"/>
                  <a:pt x="0" y="500821"/>
                  <a:pt x="483" y="507819"/>
                </a:cubicBezTo>
                <a:close/>
                <a:moveTo>
                  <a:pt x="-3159585" y="4824895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7" name="Freeform 987"/>
          <p:cNvSpPr/>
          <p:nvPr/>
        </p:nvSpPr>
        <p:spPr>
          <a:xfrm>
            <a:off x="5589776" y="1320104"/>
            <a:ext cx="567589" cy="148999"/>
          </a:xfrm>
          <a:custGeom>
            <a:avLst/>
            <a:gdLst/>
            <a:ahLst/>
            <a:cxnLst/>
            <a:rect l="0" t="0" r="0" b="0"/>
            <a:pathLst>
              <a:path w="567589" h="148999">
                <a:moveTo>
                  <a:pt x="109305" y="147893"/>
                </a:moveTo>
                <a:cubicBezTo>
                  <a:pt x="112362" y="146787"/>
                  <a:pt x="114996" y="144515"/>
                  <a:pt x="116484" y="141340"/>
                </a:cubicBezTo>
                <a:cubicBezTo>
                  <a:pt x="119461" y="134989"/>
                  <a:pt x="116725" y="127427"/>
                  <a:pt x="110373" y="124450"/>
                </a:cubicBezTo>
                <a:lnTo>
                  <a:pt x="73030" y="106951"/>
                </a:lnTo>
                <a:lnTo>
                  <a:pt x="496838" y="68774"/>
                </a:lnTo>
                <a:lnTo>
                  <a:pt x="463224" y="92666"/>
                </a:lnTo>
                <a:cubicBezTo>
                  <a:pt x="457506" y="96730"/>
                  <a:pt x="456166" y="104659"/>
                  <a:pt x="460229" y="110375"/>
                </a:cubicBezTo>
                <a:cubicBezTo>
                  <a:pt x="464293" y="116093"/>
                  <a:pt x="472222" y="117432"/>
                  <a:pt x="477938" y="113369"/>
                </a:cubicBezTo>
                <a:lnTo>
                  <a:pt x="567589" y="49649"/>
                </a:lnTo>
                <a:lnTo>
                  <a:pt x="467994" y="2976"/>
                </a:lnTo>
                <a:cubicBezTo>
                  <a:pt x="461643" y="0"/>
                  <a:pt x="454081" y="2736"/>
                  <a:pt x="451106" y="9087"/>
                </a:cubicBezTo>
                <a:cubicBezTo>
                  <a:pt x="448129" y="15439"/>
                  <a:pt x="450864" y="23000"/>
                  <a:pt x="457216" y="25976"/>
                </a:cubicBezTo>
                <a:lnTo>
                  <a:pt x="494560" y="43476"/>
                </a:lnTo>
                <a:lnTo>
                  <a:pt x="70752" y="81653"/>
                </a:lnTo>
                <a:lnTo>
                  <a:pt x="104366" y="57761"/>
                </a:lnTo>
                <a:cubicBezTo>
                  <a:pt x="110084" y="53698"/>
                  <a:pt x="111424" y="45769"/>
                  <a:pt x="107361" y="40051"/>
                </a:cubicBezTo>
                <a:cubicBezTo>
                  <a:pt x="103297" y="34335"/>
                  <a:pt x="95368" y="32994"/>
                  <a:pt x="89651" y="37058"/>
                </a:cubicBezTo>
                <a:lnTo>
                  <a:pt x="0" y="100778"/>
                </a:lnTo>
                <a:lnTo>
                  <a:pt x="99595" y="147450"/>
                </a:lnTo>
                <a:cubicBezTo>
                  <a:pt x="102771" y="148939"/>
                  <a:pt x="106250" y="148999"/>
                  <a:pt x="109305" y="147893"/>
                </a:cubicBezTo>
                <a:close/>
                <a:moveTo>
                  <a:pt x="-199773" y="5537896"/>
                </a:moveTo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8" name="Rectangle 988"/>
          <p:cNvSpPr/>
          <p:nvPr/>
        </p:nvSpPr>
        <p:spPr>
          <a:xfrm>
            <a:off x="917003" y="3249785"/>
            <a:ext cx="6945124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65776" algn="l"/>
                <a:tab pos="1915279" algn="l"/>
                <a:tab pos="4804377" algn="l"/>
                <a:tab pos="5393502" algn="l"/>
                <a:tab pos="6220897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-32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ani</a:t>
            </a:r>
            <a:r>
              <a:rPr lang="en-US" sz="1800" b="0" i="0" spc="-39" baseline="0" dirty="0">
                <a:solidFill>
                  <a:srgbClr val="000000"/>
                </a:solidFill>
                <a:latin typeface="Calibri"/>
              </a:rPr>
              <a:t>z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	</a:t>
            </a:r>
            <a:r>
              <a:rPr lang="en-US" sz="1800" b="0" i="0" spc="-14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omputing	clu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2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	</a:t>
            </a:r>
            <a:r>
              <a:rPr lang="en-US" sz="2727" b="0" i="0" spc="0" baseline="4556" dirty="0">
                <a:solidFill>
                  <a:srgbClr val="000000"/>
                </a:solidFill>
                <a:latin typeface="Calibri"/>
              </a:rPr>
              <a:t>Social	net</a:t>
            </a:r>
            <a:r>
              <a:rPr lang="en-US" sz="2727" b="0" i="0" spc="-16" baseline="4556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727" b="0" i="0" spc="0" baseline="4556" dirty="0">
                <a:solidFill>
                  <a:srgbClr val="000000"/>
                </a:solidFill>
                <a:latin typeface="Calibri"/>
              </a:rPr>
              <a:t>ork	anal</a:t>
            </a:r>
            <a:r>
              <a:rPr lang="en-US" sz="2727" b="0" i="0" spc="-20" baseline="4556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727" b="0" i="0" spc="0" baseline="4556" dirty="0">
                <a:solidFill>
                  <a:srgbClr val="000000"/>
                </a:solidFill>
                <a:latin typeface="Calibri"/>
              </a:rPr>
              <a:t>sis</a:t>
            </a:r>
          </a:p>
        </p:txBody>
      </p:sp>
      <p:sp>
        <p:nvSpPr>
          <p:cNvPr id="989" name="Rectangle 989"/>
          <p:cNvSpPr/>
          <p:nvPr/>
        </p:nvSpPr>
        <p:spPr>
          <a:xfrm>
            <a:off x="5111677" y="6047709"/>
            <a:ext cx="2790287" cy="1302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42874" algn="l"/>
                <a:tab pos="498462" algn="l"/>
                <a:tab pos="1263650" algn="l"/>
                <a:tab pos="1922462" algn="l"/>
                <a:tab pos="2017710" algn="l"/>
                <a:tab pos="2428881" algn="l"/>
              </a:tabLst>
            </a:pPr>
            <a:r>
              <a:rPr lang="en-US" sz="700" b="0" i="0" spc="0" baseline="0" dirty="0">
                <a:solidFill>
                  <a:srgbClr val="000000"/>
                </a:solidFill>
                <a:latin typeface="Calibri"/>
              </a:rPr>
              <a:t>Image	credit:	NASA/JPL-Caltech/E.	Churchwel</a:t>
            </a:r>
            <a:r>
              <a:rPr lang="en-US" sz="700" b="0" i="0" spc="165" baseline="0" dirty="0">
                <a:solidFill>
                  <a:srgbClr val="000000"/>
                </a:solidFill>
                <a:latin typeface="Calibri"/>
              </a:rPr>
              <a:t>l</a:t>
            </a:r>
            <a:r>
              <a:rPr lang="en-US" sz="700" b="0" i="0" spc="0" baseline="0" dirty="0">
                <a:solidFill>
                  <a:srgbClr val="000000"/>
                </a:solidFill>
                <a:latin typeface="Calibri"/>
              </a:rPr>
              <a:t>(Univ.	of	Wisconsin,	Madison)</a:t>
            </a:r>
          </a:p>
        </p:txBody>
      </p:sp>
      <p:sp>
        <p:nvSpPr>
          <p:cNvPr id="990" name="Rectangle 990"/>
          <p:cNvSpPr/>
          <p:nvPr/>
        </p:nvSpPr>
        <p:spPr>
          <a:xfrm>
            <a:off x="1252965" y="6220694"/>
            <a:ext cx="6778532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21781" algn="l"/>
                <a:tab pos="4314682" algn="l"/>
                <a:tab pos="5590773" algn="l"/>
                <a:tab pos="6054373" algn="l"/>
              </a:tabLst>
            </a:pPr>
            <a:r>
              <a:rPr lang="en-US" sz="2727" b="0" i="0" spc="0" baseline="16666" dirty="0">
                <a:solidFill>
                  <a:srgbClr val="000000"/>
                </a:solidFill>
                <a:latin typeface="Calibri"/>
              </a:rPr>
              <a:t>Mar</a:t>
            </a:r>
            <a:r>
              <a:rPr lang="en-US" sz="2727" b="0" i="0" spc="-65" baseline="16666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2727" b="0" i="0" spc="0" baseline="16666" dirty="0">
                <a:solidFill>
                  <a:srgbClr val="000000"/>
                </a:solidFill>
                <a:latin typeface="Calibri"/>
              </a:rPr>
              <a:t>et	segme</a:t>
            </a:r>
            <a:r>
              <a:rPr lang="en-US" sz="2727" b="0" i="0" spc="-11" baseline="16666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727" b="0" i="0" spc="-25" baseline="16666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727" b="0" i="0" spc="-16" baseline="16666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727" b="0" i="0" spc="0" baseline="16666" dirty="0">
                <a:solidFill>
                  <a:srgbClr val="000000"/>
                </a:solidFill>
                <a:latin typeface="Calibri"/>
              </a:rPr>
              <a:t>tion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5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onomi</a:t>
            </a:r>
            <a:r>
              <a:rPr lang="en-US" sz="1800" b="0" i="0" spc="-14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al	d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	anal</a:t>
            </a:r>
            <a:r>
              <a:rPr lang="en-US" sz="1800" b="0" i="0" spc="-20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sis</a:t>
            </a:r>
          </a:p>
        </p:txBody>
      </p:sp>
      <p:sp>
        <p:nvSpPr>
          <p:cNvPr id="992" name="Rectangle 992"/>
          <p:cNvSpPr/>
          <p:nvPr/>
        </p:nvSpPr>
        <p:spPr>
          <a:xfrm>
            <a:off x="1976310" y="-6766"/>
            <a:ext cx="5191140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235619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Unsupervised	Learning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Freeform 994">
            <a:hlinkClick r:id="rId2"/>
          </p:cNvPr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95" name="Picture 99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8421" y="2341564"/>
            <a:ext cx="5887156" cy="3784600"/>
          </a:xfrm>
          <a:prstGeom prst="rect">
            <a:avLst/>
          </a:prstGeom>
          <a:noFill/>
        </p:spPr>
      </p:pic>
      <p:pic>
        <p:nvPicPr>
          <p:cNvPr id="996" name="Picture 99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6164" y="2727572"/>
            <a:ext cx="812800" cy="812800"/>
          </a:xfrm>
          <a:prstGeom prst="rect">
            <a:avLst/>
          </a:prstGeom>
          <a:noFill/>
        </p:spPr>
      </p:pic>
      <p:pic>
        <p:nvPicPr>
          <p:cNvPr id="997" name="Picture 99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87821" y="3070526"/>
            <a:ext cx="812800" cy="812800"/>
          </a:xfrm>
          <a:prstGeom prst="rect">
            <a:avLst/>
          </a:prstGeom>
          <a:noFill/>
        </p:spPr>
      </p:pic>
      <p:pic>
        <p:nvPicPr>
          <p:cNvPr id="998" name="Picture 99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87821" y="4640263"/>
            <a:ext cx="812800" cy="812800"/>
          </a:xfrm>
          <a:prstGeom prst="rect">
            <a:avLst/>
          </a:prstGeom>
          <a:noFill/>
        </p:spPr>
      </p:pic>
      <p:sp>
        <p:nvSpPr>
          <p:cNvPr id="999" name="Rectangle 999"/>
          <p:cNvSpPr/>
          <p:nvPr/>
        </p:nvSpPr>
        <p:spPr>
          <a:xfrm>
            <a:off x="1976310" y="-6766"/>
            <a:ext cx="5191140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235619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Unsupervised	Learning</a:t>
            </a:r>
          </a:p>
        </p:txBody>
      </p:sp>
      <p:sp>
        <p:nvSpPr>
          <p:cNvPr id="1000" name="Rectangle 1000"/>
          <p:cNvSpPr/>
          <p:nvPr/>
        </p:nvSpPr>
        <p:spPr>
          <a:xfrm>
            <a:off x="548640" y="1058185"/>
            <a:ext cx="8038604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560543" algn="l"/>
                <a:tab pos="4551496" algn="l"/>
                <a:tab pos="5935662" algn="l"/>
                <a:tab pos="7751442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Independe</a:t>
            </a:r>
            <a:r>
              <a:rPr lang="en-US" sz="3200" b="0" i="0" spc="-23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	</a:t>
            </a:r>
            <a:r>
              <a:rPr lang="en-US" sz="3200" b="0" i="0" spc="-30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ompone</a:t>
            </a:r>
            <a:r>
              <a:rPr lang="en-US" sz="3200" b="0" i="0" spc="-23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	anal</a:t>
            </a:r>
            <a:r>
              <a:rPr lang="en-US" sz="3200" b="0" i="0" spc="-30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sis	</a:t>
            </a:r>
            <a:r>
              <a:rPr lang="en-US" sz="3200" b="0" i="0" spc="731" baseline="0" dirty="0">
                <a:solidFill>
                  <a:srgbClr val="000000"/>
                </a:solidFill>
                <a:latin typeface="Calibri"/>
              </a:rPr>
              <a:t>–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sepa</a:t>
            </a:r>
            <a:r>
              <a:rPr lang="en-US" sz="3200" b="0" i="0" spc="-6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-2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-3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	a</a:t>
            </a:r>
          </a:p>
        </p:txBody>
      </p:sp>
      <p:sp>
        <p:nvSpPr>
          <p:cNvPr id="1001" name="Rectangle 1001"/>
          <p:cNvSpPr/>
          <p:nvPr/>
        </p:nvSpPr>
        <p:spPr>
          <a:xfrm>
            <a:off x="891539" y="1540785"/>
            <a:ext cx="6588962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37807" algn="l"/>
                <a:tab pos="2778312" algn="l"/>
                <a:tab pos="3521821" algn="l"/>
                <a:tab pos="4003243" algn="l"/>
                <a:tab pos="5334243" algn="l"/>
              </a:tabLst>
            </a:pPr>
            <a:r>
              <a:rPr lang="en-US" sz="3200" b="0" i="0" spc="-30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ombined	signal	i</a:t>
            </a:r>
            <a:r>
              <a:rPr lang="en-US" sz="3200" b="0" i="0" spc="-23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	its	original	sou</a:t>
            </a:r>
            <a:r>
              <a:rPr lang="en-US" sz="3200" b="0" i="0" spc="-4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ces</a:t>
            </a:r>
          </a:p>
        </p:txBody>
      </p:sp>
      <p:sp>
        <p:nvSpPr>
          <p:cNvPr id="1002" name="Rectangle 1002"/>
          <p:cNvSpPr/>
          <p:nvPr/>
        </p:nvSpPr>
        <p:spPr>
          <a:xfrm>
            <a:off x="91439" y="6547327"/>
            <a:ext cx="6629773" cy="2605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482726" algn="l"/>
                <a:tab pos="988504" algn="l"/>
                <a:tab pos="2433835" algn="l"/>
                <a:tab pos="2821439" algn="l"/>
              </a:tabLst>
            </a:pP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Image	c</a:t>
            </a:r>
            <a:r>
              <a:rPr lang="en-US" sz="1400" b="0" i="0" spc="-2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edit:	</a:t>
            </a:r>
            <a:r>
              <a:rPr lang="en-US" sz="1400" b="0" i="0" spc="-13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400" b="0" i="0" spc="-1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atsoft.</a:t>
            </a:r>
            <a:r>
              <a:rPr lang="en-US" sz="1400" b="0" i="0" spc="-16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400" b="0" i="0" spc="618" baseline="0" dirty="0">
                <a:solidFill>
                  <a:srgbClr val="000000"/>
                </a:solidFill>
                <a:latin typeface="Calibri"/>
              </a:rPr>
              <a:t>m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Audio	f</a:t>
            </a:r>
            <a:r>
              <a:rPr lang="en-US" sz="1400" b="0" i="0" spc="-24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</a:rPr>
              <a:t>om	</a:t>
            </a:r>
            <a:r>
              <a:rPr lang="en-US" sz="1400" b="0" i="0" spc="-11" baseline="0" dirty="0">
                <a:solidFill>
                  <a:srgbClr val="000000"/>
                </a:solidFill>
                <a:latin typeface="Calibri"/>
                <a:hlinkClick r:id="rId2"/>
              </a:rPr>
              <a:t>h</a:t>
            </a:r>
            <a:r>
              <a:rPr lang="en-US" sz="1400" b="0" i="0" spc="-14" baseline="0" dirty="0">
                <a:solidFill>
                  <a:srgbClr val="000000"/>
                </a:solidFill>
                <a:latin typeface="Calibri"/>
                <a:hlinkClick r:id="rId2"/>
              </a:rPr>
              <a:t>t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  <a:hlinkClick r:id="rId2"/>
              </a:rPr>
              <a:t>tp://ww</a:t>
            </a:r>
            <a:r>
              <a:rPr lang="en-US" sz="1400" b="0" i="0" spc="-90" baseline="0" dirty="0">
                <a:solidFill>
                  <a:srgbClr val="000000"/>
                </a:solidFill>
                <a:latin typeface="Calibri"/>
                <a:hlinkClick r:id="rId2"/>
              </a:rPr>
              <a:t>w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  <a:hlinkClick r:id="rId2"/>
              </a:rPr>
              <a:t>.ism.ac.jp/~shi</a:t>
            </a:r>
            <a:r>
              <a:rPr lang="en-US" sz="1400" b="0" i="0" spc="-24" baseline="0" dirty="0">
                <a:solidFill>
                  <a:srgbClr val="000000"/>
                </a:solidFill>
                <a:latin typeface="Calibri"/>
                <a:hlinkClick r:id="rId2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  <a:hlinkClick r:id="rId2"/>
              </a:rPr>
              <a:t>o/</a:t>
            </a:r>
            <a:r>
              <a:rPr lang="en-US" sz="1400" b="0" i="0" spc="-20" baseline="0" dirty="0">
                <a:solidFill>
                  <a:srgbClr val="000000"/>
                </a:solidFill>
                <a:latin typeface="Calibri"/>
                <a:hlinkClick r:id="rId2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  <a:hlinkClick r:id="rId2"/>
              </a:rPr>
              <a:t>esea</a:t>
            </a:r>
            <a:r>
              <a:rPr lang="en-US" sz="1400" b="0" i="0" spc="-22" baseline="0" dirty="0">
                <a:solidFill>
                  <a:srgbClr val="000000"/>
                </a:solidFill>
                <a:latin typeface="Calibri"/>
                <a:hlinkClick r:id="rId2"/>
              </a:rPr>
              <a:t>r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  <a:hlinkClick r:id="rId2"/>
              </a:rPr>
              <a:t>ch/blindsep.</a:t>
            </a:r>
            <a:r>
              <a:rPr lang="en-US" sz="1400" b="0" i="0" spc="-11" baseline="0" dirty="0">
                <a:solidFill>
                  <a:srgbClr val="000000"/>
                </a:solidFill>
                <a:latin typeface="Calibri"/>
                <a:hlinkClick r:id="rId2"/>
              </a:rPr>
              <a:t>h</a:t>
            </a:r>
            <a:r>
              <a:rPr lang="en-US" sz="1400" b="0" i="0" spc="0" baseline="0" dirty="0">
                <a:solidFill>
                  <a:srgbClr val="000000"/>
                </a:solidFill>
                <a:latin typeface="Calibri"/>
                <a:hlinkClick r:id="rId2"/>
              </a:rPr>
              <a:t>tml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Freeform 1014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15" name="Rectangle 1015"/>
          <p:cNvSpPr/>
          <p:nvPr/>
        </p:nvSpPr>
        <p:spPr>
          <a:xfrm>
            <a:off x="1857279" y="-6766"/>
            <a:ext cx="5431871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75400" algn="l"/>
              </a:tabLst>
            </a:pPr>
            <a:r>
              <a:rPr lang="en-US" sz="4400" b="0" i="0" spc="-7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ei</a:t>
            </a:r>
            <a:r>
              <a:rPr lang="en-US" sz="4400" b="0" i="0" spc="-20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-95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4400" b="0" i="0" spc="-5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ceme</a:t>
            </a:r>
            <a:r>
              <a:rPr lang="en-US" sz="4400" b="0" i="0" spc="-3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	Learning</a:t>
            </a:r>
          </a:p>
        </p:txBody>
      </p:sp>
      <p:sp>
        <p:nvSpPr>
          <p:cNvPr id="1016" name="Rectangle 1016"/>
          <p:cNvSpPr/>
          <p:nvPr/>
        </p:nvSpPr>
        <p:spPr>
          <a:xfrm>
            <a:off x="548640" y="1058185"/>
            <a:ext cx="7558656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69542" algn="l"/>
                <a:tab pos="3769804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Gi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733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	sequenc</a:t>
            </a:r>
            <a:r>
              <a:rPr lang="en-US" sz="3200" b="0" i="0" spc="72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of	</a:t>
            </a:r>
            <a:r>
              <a:rPr lang="en-US" sz="3200" b="0" i="0" spc="-37" baseline="0" dirty="0">
                <a:solidFill>
                  <a:srgbClr val="000000"/>
                </a:solidFill>
                <a:latin typeface="Calibri"/>
              </a:rPr>
              <a:t>st</a:t>
            </a:r>
            <a:r>
              <a:rPr lang="en-US" sz="3200" b="0" i="0" spc="-2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-3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725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an</a:t>
            </a:r>
            <a:r>
              <a:rPr lang="en-US" sz="3200" b="0" i="0" spc="731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action</a:t>
            </a:r>
            <a:r>
              <a:rPr lang="en-US" sz="3200" b="0" i="0" spc="725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with</a:t>
            </a:r>
          </a:p>
        </p:txBody>
      </p:sp>
      <p:sp>
        <p:nvSpPr>
          <p:cNvPr id="1017" name="Rectangle 1017"/>
          <p:cNvSpPr/>
          <p:nvPr/>
        </p:nvSpPr>
        <p:spPr>
          <a:xfrm>
            <a:off x="891539" y="1540785"/>
            <a:ext cx="5633732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32458" algn="l"/>
                <a:tab pos="3152520" algn="l"/>
                <a:tab pos="4662233" algn="l"/>
              </a:tabLst>
            </a:pP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(del</a:t>
            </a:r>
            <a:r>
              <a:rPr lang="en-US" sz="3200" b="0" i="0" spc="-5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-38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ed)	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-21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-37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ds,	outpu</a:t>
            </a:r>
            <a:r>
              <a:rPr lang="en-US" sz="3200" b="0" i="0" spc="727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	policy</a:t>
            </a:r>
          </a:p>
        </p:txBody>
      </p:sp>
      <p:sp>
        <p:nvSpPr>
          <p:cNvPr id="1018" name="Rectangle 1018"/>
          <p:cNvSpPr/>
          <p:nvPr/>
        </p:nvSpPr>
        <p:spPr>
          <a:xfrm>
            <a:off x="1005839" y="2134952"/>
            <a:ext cx="6946217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505734" algn="l"/>
                <a:tab pos="1756600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-54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olic</a:t>
            </a:r>
            <a:r>
              <a:rPr lang="en-US" sz="2800" b="0" i="0" spc="630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is	a	mappin</a:t>
            </a:r>
            <a:r>
              <a:rPr lang="en-US" sz="2800" b="0" i="0" spc="626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800" b="0" i="0" spc="636" baseline="0" dirty="0">
                <a:solidFill>
                  <a:srgbClr val="000000"/>
                </a:solidFill>
                <a:latin typeface="Calibri"/>
              </a:rPr>
              <a:t>m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-3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641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633" baseline="0" dirty="0">
                <a:solidFill>
                  <a:srgbClr val="000000"/>
                </a:solidFill>
                <a:latin typeface="Wingdings"/>
              </a:rPr>
              <a:t>à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action</a:t>
            </a:r>
            <a:r>
              <a:rPr lang="en-US" sz="2800" b="0" i="0" spc="64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th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at</a:t>
            </a:r>
          </a:p>
        </p:txBody>
      </p:sp>
      <p:sp>
        <p:nvSpPr>
          <p:cNvPr id="1019" name="Rectangle 1019"/>
          <p:cNvSpPr/>
          <p:nvPr/>
        </p:nvSpPr>
        <p:spPr>
          <a:xfrm>
            <a:off x="548640" y="2554052"/>
            <a:ext cx="5836329" cy="11061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742950">
              <a:tabLst>
                <a:tab pos="3677147" algn="l"/>
                <a:tab pos="4026489" algn="l"/>
                <a:tab pos="4277169" algn="l"/>
              </a:tabLst>
            </a:pP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ell</a:t>
            </a:r>
            <a:r>
              <a:rPr lang="en-US" sz="2800" b="0" i="0" spc="641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-37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800" b="0" i="0" spc="642" baseline="0" dirty="0">
                <a:solidFill>
                  <a:srgbClr val="000000"/>
                </a:solidFill>
                <a:latin typeface="Calibri"/>
              </a:rPr>
              <a:t>u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wh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63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636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do	in	a	gi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642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-3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ate</a:t>
            </a:r>
          </a:p>
          <a:p>
            <a:pPr marL="0">
              <a:lnSpc>
                <a:spcPts val="4607"/>
              </a:lnSpc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-57" baseline="0" dirty="0">
                <a:solidFill>
                  <a:srgbClr val="000000"/>
                </a:solidFill>
                <a:latin typeface="Calibri"/>
              </a:rPr>
              <a:t>x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amples:</a:t>
            </a:r>
          </a:p>
        </p:txBody>
      </p:sp>
      <p:sp>
        <p:nvSpPr>
          <p:cNvPr id="1020" name="Rectangle 1020"/>
          <p:cNvSpPr/>
          <p:nvPr/>
        </p:nvSpPr>
        <p:spPr>
          <a:xfrm>
            <a:off x="1005839" y="3658952"/>
            <a:ext cx="4188579" cy="1029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edi</a:t>
            </a:r>
            <a:r>
              <a:rPr lang="en-US" sz="2800" b="0" i="0" spc="63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assignme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0" i="0" spc="63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2800" b="0" i="0" spc="-4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oblem</a:t>
            </a:r>
          </a:p>
          <a:p>
            <a:pPr marL="0">
              <a:lnSpc>
                <a:spcPts val="4000"/>
              </a:lnSpc>
              <a:tabLst>
                <a:tab pos="1220787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Game	pl</a:t>
            </a:r>
            <a:r>
              <a:rPr lang="en-US" sz="2800" b="0" i="0" spc="-5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ying</a:t>
            </a:r>
          </a:p>
        </p:txBody>
      </p:sp>
      <p:sp>
        <p:nvSpPr>
          <p:cNvPr id="1021" name="Rectangle 1021"/>
          <p:cNvSpPr/>
          <p:nvPr/>
        </p:nvSpPr>
        <p:spPr>
          <a:xfrm>
            <a:off x="1005839" y="4674952"/>
            <a:ext cx="2597612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33992" algn="l"/>
                <a:tab pos="1583121" algn="l"/>
                <a:tab pos="1834388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-5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obot	in	a	ma</a:t>
            </a:r>
            <a:r>
              <a:rPr lang="en-US" sz="2800" b="0" i="0" spc="-67" baseline="0" dirty="0">
                <a:solidFill>
                  <a:srgbClr val="000000"/>
                </a:solidFill>
                <a:latin typeface="Calibri"/>
              </a:rPr>
              <a:t>ze</a:t>
            </a:r>
          </a:p>
        </p:txBody>
      </p:sp>
      <p:sp>
        <p:nvSpPr>
          <p:cNvPr id="1022" name="Rectangle 1022"/>
          <p:cNvSpPr/>
          <p:nvPr/>
        </p:nvSpPr>
        <p:spPr>
          <a:xfrm>
            <a:off x="1005839" y="5195652"/>
            <a:ext cx="4381053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495430" algn="l"/>
                <a:tab pos="1746199" algn="l"/>
                <a:tab pos="2458821" algn="l"/>
                <a:tab pos="2914274" algn="l"/>
                <a:tab pos="3650010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Balance	a	pole	on	</a:t>
            </a:r>
            <a:r>
              <a:rPr lang="en-US" sz="2800" b="0" i="0" spc="-38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our	hand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Freeform 1024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25" name="Picture 102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0662" y="1384300"/>
            <a:ext cx="5462587" cy="1905000"/>
          </a:xfrm>
          <a:prstGeom prst="rect">
            <a:avLst/>
          </a:prstGeom>
          <a:noFill/>
        </p:spPr>
      </p:pic>
      <p:sp>
        <p:nvSpPr>
          <p:cNvPr id="1026" name="Freeform 1026"/>
          <p:cNvSpPr/>
          <p:nvPr/>
        </p:nvSpPr>
        <p:spPr>
          <a:xfrm>
            <a:off x="4718050" y="6015038"/>
            <a:ext cx="90487" cy="88900"/>
          </a:xfrm>
          <a:custGeom>
            <a:avLst/>
            <a:gdLst/>
            <a:ahLst/>
            <a:cxnLst/>
            <a:rect l="0" t="0" r="0" b="0"/>
            <a:pathLst>
              <a:path w="90487" h="88900">
                <a:moveTo>
                  <a:pt x="0" y="44450"/>
                </a:moveTo>
                <a:cubicBezTo>
                  <a:pt x="0" y="19901"/>
                  <a:pt x="20256" y="0"/>
                  <a:pt x="45243" y="0"/>
                </a:cubicBezTo>
                <a:cubicBezTo>
                  <a:pt x="70230" y="0"/>
                  <a:pt x="90487" y="19901"/>
                  <a:pt x="90487" y="44450"/>
                </a:cubicBezTo>
                <a:cubicBezTo>
                  <a:pt x="90487" y="68999"/>
                  <a:pt x="70230" y="88900"/>
                  <a:pt x="45243" y="88900"/>
                </a:cubicBezTo>
                <a:cubicBezTo>
                  <a:pt x="20256" y="88900"/>
                  <a:pt x="0" y="68999"/>
                  <a:pt x="0" y="44450"/>
                </a:cubicBezTo>
                <a:close/>
                <a:moveTo>
                  <a:pt x="-3919538" y="842962"/>
                </a:moveTo>
              </a:path>
            </a:pathLst>
          </a:custGeom>
          <a:solidFill>
            <a:srgbClr val="27497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7" name="Freeform 1027"/>
          <p:cNvSpPr/>
          <p:nvPr/>
        </p:nvSpPr>
        <p:spPr>
          <a:xfrm flipV="1">
            <a:off x="4718050" y="6015038"/>
            <a:ext cx="90488" cy="88900"/>
          </a:xfrm>
          <a:custGeom>
            <a:avLst/>
            <a:gdLst/>
            <a:ahLst/>
            <a:cxnLst/>
            <a:rect l="0" t="0" r="0" b="0"/>
            <a:pathLst>
              <a:path w="1149197600" h="1129030000">
                <a:moveTo>
                  <a:pt x="0" y="564515000"/>
                </a:moveTo>
                <a:cubicBezTo>
                  <a:pt x="0" y="876288069"/>
                  <a:pt x="257256657" y="1129030000"/>
                  <a:pt x="574598800" y="1129030000"/>
                </a:cubicBezTo>
                <a:cubicBezTo>
                  <a:pt x="891940942" y="1129030000"/>
                  <a:pt x="1149197600" y="876288069"/>
                  <a:pt x="1149197600" y="564515000"/>
                </a:cubicBezTo>
                <a:cubicBezTo>
                  <a:pt x="1149197600" y="252741907"/>
                  <a:pt x="891940942" y="0"/>
                  <a:pt x="574598800" y="0"/>
                </a:cubicBezTo>
                <a:cubicBezTo>
                  <a:pt x="257256657" y="0"/>
                  <a:pt x="0" y="252741907"/>
                  <a:pt x="0" y="564515000"/>
                </a:cubicBezTo>
                <a:close/>
                <a:moveTo>
                  <a:pt x="564515000" y="1129030000"/>
                </a:move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8" name="Freeform 1028"/>
          <p:cNvSpPr/>
          <p:nvPr/>
        </p:nvSpPr>
        <p:spPr>
          <a:xfrm>
            <a:off x="6211887" y="6015038"/>
            <a:ext cx="90489" cy="88900"/>
          </a:xfrm>
          <a:custGeom>
            <a:avLst/>
            <a:gdLst/>
            <a:ahLst/>
            <a:cxnLst/>
            <a:rect l="0" t="0" r="0" b="0"/>
            <a:pathLst>
              <a:path w="90489" h="88900">
                <a:moveTo>
                  <a:pt x="0" y="44450"/>
                </a:moveTo>
                <a:cubicBezTo>
                  <a:pt x="0" y="19901"/>
                  <a:pt x="20257" y="0"/>
                  <a:pt x="45245" y="0"/>
                </a:cubicBezTo>
                <a:cubicBezTo>
                  <a:pt x="70232" y="0"/>
                  <a:pt x="90489" y="19901"/>
                  <a:pt x="90489" y="44450"/>
                </a:cubicBezTo>
                <a:cubicBezTo>
                  <a:pt x="90489" y="68999"/>
                  <a:pt x="70232" y="88900"/>
                  <a:pt x="45245" y="88900"/>
                </a:cubicBezTo>
                <a:cubicBezTo>
                  <a:pt x="20257" y="88900"/>
                  <a:pt x="0" y="68999"/>
                  <a:pt x="0" y="44450"/>
                </a:cubicBezTo>
                <a:close/>
                <a:moveTo>
                  <a:pt x="-5413375" y="842962"/>
                </a:moveTo>
              </a:path>
            </a:pathLst>
          </a:custGeom>
          <a:solidFill>
            <a:srgbClr val="27497F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9" name="Freeform 1029"/>
          <p:cNvSpPr/>
          <p:nvPr/>
        </p:nvSpPr>
        <p:spPr>
          <a:xfrm flipV="1">
            <a:off x="6211887" y="6015038"/>
            <a:ext cx="90488" cy="88900"/>
          </a:xfrm>
          <a:custGeom>
            <a:avLst/>
            <a:gdLst/>
            <a:ahLst/>
            <a:cxnLst/>
            <a:rect l="0" t="0" r="0" b="0"/>
            <a:pathLst>
              <a:path w="1149197600" h="1129030000">
                <a:moveTo>
                  <a:pt x="0" y="564515000"/>
                </a:moveTo>
                <a:cubicBezTo>
                  <a:pt x="0" y="876288069"/>
                  <a:pt x="257256657" y="1129030000"/>
                  <a:pt x="574598800" y="1129030000"/>
                </a:cubicBezTo>
                <a:cubicBezTo>
                  <a:pt x="891940942" y="1129030000"/>
                  <a:pt x="1149197600" y="876288069"/>
                  <a:pt x="1149197600" y="564515000"/>
                </a:cubicBezTo>
                <a:cubicBezTo>
                  <a:pt x="1149197600" y="252741907"/>
                  <a:pt x="891940942" y="0"/>
                  <a:pt x="574598800" y="0"/>
                </a:cubicBezTo>
                <a:cubicBezTo>
                  <a:pt x="257256657" y="0"/>
                  <a:pt x="0" y="252741907"/>
                  <a:pt x="0" y="564515000"/>
                </a:cubicBezTo>
                <a:close/>
                <a:moveTo>
                  <a:pt x="564515000" y="1129030000"/>
                </a:move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0" name="Freeform 1030"/>
          <p:cNvSpPr/>
          <p:nvPr/>
        </p:nvSpPr>
        <p:spPr>
          <a:xfrm flipV="1">
            <a:off x="2251075" y="5792788"/>
            <a:ext cx="533400" cy="523875"/>
          </a:xfrm>
          <a:custGeom>
            <a:avLst/>
            <a:gdLst/>
            <a:ahLst/>
            <a:cxnLst/>
            <a:rect l="0" t="0" r="0" b="0"/>
            <a:pathLst>
              <a:path w="533400" h="523875">
                <a:moveTo>
                  <a:pt x="0" y="261937"/>
                </a:moveTo>
                <a:cubicBezTo>
                  <a:pt x="0" y="406601"/>
                  <a:pt x="119405" y="523875"/>
                  <a:pt x="266700" y="523875"/>
                </a:cubicBezTo>
                <a:cubicBezTo>
                  <a:pt x="413994" y="523875"/>
                  <a:pt x="533400" y="406601"/>
                  <a:pt x="533400" y="261937"/>
                </a:cubicBezTo>
                <a:cubicBezTo>
                  <a:pt x="533400" y="117273"/>
                  <a:pt x="413994" y="0"/>
                  <a:pt x="266700" y="0"/>
                </a:cubicBezTo>
                <a:cubicBezTo>
                  <a:pt x="119405" y="0"/>
                  <a:pt x="0" y="117273"/>
                  <a:pt x="0" y="261937"/>
                </a:cubicBezTo>
                <a:close/>
                <a:moveTo>
                  <a:pt x="261937" y="523875"/>
                </a:move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1" name="Freeform 1031"/>
          <p:cNvSpPr/>
          <p:nvPr/>
        </p:nvSpPr>
        <p:spPr>
          <a:xfrm flipV="1">
            <a:off x="2795587" y="6054725"/>
            <a:ext cx="938213" cy="1"/>
          </a:xfrm>
          <a:custGeom>
            <a:avLst/>
            <a:gdLst/>
            <a:ahLst/>
            <a:cxnLst/>
            <a:rect l="0" t="0" r="0" b="0"/>
            <a:pathLst>
              <a:path w="938213" h="1">
                <a:moveTo>
                  <a:pt x="0" y="1"/>
                </a:moveTo>
                <a:lnTo>
                  <a:pt x="938213" y="0"/>
                </a:ln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2" name="Freeform 1032"/>
          <p:cNvSpPr/>
          <p:nvPr/>
        </p:nvSpPr>
        <p:spPr>
          <a:xfrm>
            <a:off x="3213100" y="6015038"/>
            <a:ext cx="90487" cy="88900"/>
          </a:xfrm>
          <a:custGeom>
            <a:avLst/>
            <a:gdLst/>
            <a:ahLst/>
            <a:cxnLst/>
            <a:rect l="0" t="0" r="0" b="0"/>
            <a:pathLst>
              <a:path w="90487" h="88900">
                <a:moveTo>
                  <a:pt x="0" y="44450"/>
                </a:moveTo>
                <a:cubicBezTo>
                  <a:pt x="0" y="19901"/>
                  <a:pt x="20256" y="0"/>
                  <a:pt x="45243" y="0"/>
                </a:cubicBezTo>
                <a:cubicBezTo>
                  <a:pt x="70230" y="0"/>
                  <a:pt x="90487" y="19901"/>
                  <a:pt x="90487" y="44450"/>
                </a:cubicBezTo>
                <a:cubicBezTo>
                  <a:pt x="90487" y="68999"/>
                  <a:pt x="70230" y="88900"/>
                  <a:pt x="45243" y="88900"/>
                </a:cubicBezTo>
                <a:cubicBezTo>
                  <a:pt x="20256" y="88900"/>
                  <a:pt x="0" y="68999"/>
                  <a:pt x="0" y="44450"/>
                </a:cubicBezTo>
                <a:close/>
                <a:moveTo>
                  <a:pt x="-2414588" y="842962"/>
                </a:moveTo>
              </a:path>
            </a:pathLst>
          </a:custGeom>
          <a:solidFill>
            <a:srgbClr val="27497F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3" name="Freeform 1033"/>
          <p:cNvSpPr/>
          <p:nvPr/>
        </p:nvSpPr>
        <p:spPr>
          <a:xfrm flipV="1">
            <a:off x="3213100" y="6015038"/>
            <a:ext cx="90488" cy="88900"/>
          </a:xfrm>
          <a:custGeom>
            <a:avLst/>
            <a:gdLst/>
            <a:ahLst/>
            <a:cxnLst/>
            <a:rect l="0" t="0" r="0" b="0"/>
            <a:pathLst>
              <a:path w="1149197600" h="1129030000">
                <a:moveTo>
                  <a:pt x="0" y="564515000"/>
                </a:moveTo>
                <a:cubicBezTo>
                  <a:pt x="0" y="876288069"/>
                  <a:pt x="257256657" y="1129030000"/>
                  <a:pt x="574598800" y="1129030000"/>
                </a:cubicBezTo>
                <a:cubicBezTo>
                  <a:pt x="891940942" y="1129030000"/>
                  <a:pt x="1149197600" y="876288069"/>
                  <a:pt x="1149197600" y="564515000"/>
                </a:cubicBezTo>
                <a:cubicBezTo>
                  <a:pt x="1149197600" y="252741907"/>
                  <a:pt x="891940942" y="0"/>
                  <a:pt x="574598800" y="0"/>
                </a:cubicBezTo>
                <a:cubicBezTo>
                  <a:pt x="257256657" y="0"/>
                  <a:pt x="0" y="252741907"/>
                  <a:pt x="0" y="564515000"/>
                </a:cubicBezTo>
                <a:close/>
                <a:moveTo>
                  <a:pt x="564515000" y="1129030000"/>
                </a:move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4" name="Freeform 1034"/>
          <p:cNvSpPr/>
          <p:nvPr/>
        </p:nvSpPr>
        <p:spPr>
          <a:xfrm flipV="1">
            <a:off x="3744912" y="5792788"/>
            <a:ext cx="533400" cy="523875"/>
          </a:xfrm>
          <a:custGeom>
            <a:avLst/>
            <a:gdLst/>
            <a:ahLst/>
            <a:cxnLst/>
            <a:rect l="0" t="0" r="0" b="0"/>
            <a:pathLst>
              <a:path w="533400" h="523875">
                <a:moveTo>
                  <a:pt x="0" y="261937"/>
                </a:moveTo>
                <a:cubicBezTo>
                  <a:pt x="0" y="406601"/>
                  <a:pt x="119405" y="523875"/>
                  <a:pt x="266700" y="523875"/>
                </a:cubicBezTo>
                <a:cubicBezTo>
                  <a:pt x="413994" y="523875"/>
                  <a:pt x="533400" y="406601"/>
                  <a:pt x="533400" y="261937"/>
                </a:cubicBezTo>
                <a:cubicBezTo>
                  <a:pt x="533400" y="117273"/>
                  <a:pt x="413994" y="0"/>
                  <a:pt x="266700" y="0"/>
                </a:cubicBezTo>
                <a:cubicBezTo>
                  <a:pt x="119405" y="0"/>
                  <a:pt x="0" y="117273"/>
                  <a:pt x="0" y="261937"/>
                </a:cubicBezTo>
                <a:close/>
                <a:moveTo>
                  <a:pt x="261937" y="523875"/>
                </a:move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5" name="Freeform 1035"/>
          <p:cNvSpPr/>
          <p:nvPr/>
        </p:nvSpPr>
        <p:spPr>
          <a:xfrm flipV="1">
            <a:off x="4289425" y="6054725"/>
            <a:ext cx="938213" cy="1"/>
          </a:xfrm>
          <a:custGeom>
            <a:avLst/>
            <a:gdLst/>
            <a:ahLst/>
            <a:cxnLst/>
            <a:rect l="0" t="0" r="0" b="0"/>
            <a:pathLst>
              <a:path w="938213" h="1">
                <a:moveTo>
                  <a:pt x="0" y="1"/>
                </a:moveTo>
                <a:lnTo>
                  <a:pt x="938213" y="0"/>
                </a:ln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6" name="Freeform 1036"/>
          <p:cNvSpPr/>
          <p:nvPr/>
        </p:nvSpPr>
        <p:spPr>
          <a:xfrm flipV="1">
            <a:off x="5238750" y="5792788"/>
            <a:ext cx="531813" cy="523875"/>
          </a:xfrm>
          <a:custGeom>
            <a:avLst/>
            <a:gdLst/>
            <a:ahLst/>
            <a:cxnLst/>
            <a:rect l="0" t="0" r="0" b="0"/>
            <a:pathLst>
              <a:path w="531813" h="523875">
                <a:moveTo>
                  <a:pt x="0" y="261937"/>
                </a:moveTo>
                <a:cubicBezTo>
                  <a:pt x="0" y="406601"/>
                  <a:pt x="119050" y="523875"/>
                  <a:pt x="265906" y="523875"/>
                </a:cubicBezTo>
                <a:cubicBezTo>
                  <a:pt x="412762" y="523875"/>
                  <a:pt x="531813" y="406601"/>
                  <a:pt x="531813" y="261937"/>
                </a:cubicBezTo>
                <a:cubicBezTo>
                  <a:pt x="531813" y="117273"/>
                  <a:pt x="412762" y="0"/>
                  <a:pt x="265906" y="0"/>
                </a:cubicBezTo>
                <a:cubicBezTo>
                  <a:pt x="119050" y="0"/>
                  <a:pt x="0" y="117273"/>
                  <a:pt x="0" y="261937"/>
                </a:cubicBezTo>
                <a:close/>
                <a:moveTo>
                  <a:pt x="261937" y="523875"/>
                </a:move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7" name="Freeform 1037"/>
          <p:cNvSpPr/>
          <p:nvPr/>
        </p:nvSpPr>
        <p:spPr>
          <a:xfrm flipV="1">
            <a:off x="6732589" y="5792788"/>
            <a:ext cx="531813" cy="523875"/>
          </a:xfrm>
          <a:custGeom>
            <a:avLst/>
            <a:gdLst/>
            <a:ahLst/>
            <a:cxnLst/>
            <a:rect l="0" t="0" r="0" b="0"/>
            <a:pathLst>
              <a:path w="531813" h="523875">
                <a:moveTo>
                  <a:pt x="0" y="261937"/>
                </a:moveTo>
                <a:cubicBezTo>
                  <a:pt x="0" y="406601"/>
                  <a:pt x="119050" y="523875"/>
                  <a:pt x="265906" y="523875"/>
                </a:cubicBezTo>
                <a:cubicBezTo>
                  <a:pt x="412762" y="523875"/>
                  <a:pt x="531813" y="406601"/>
                  <a:pt x="531813" y="261937"/>
                </a:cubicBezTo>
                <a:cubicBezTo>
                  <a:pt x="531813" y="117273"/>
                  <a:pt x="412762" y="0"/>
                  <a:pt x="265906" y="0"/>
                </a:cubicBezTo>
                <a:cubicBezTo>
                  <a:pt x="119050" y="0"/>
                  <a:pt x="0" y="117273"/>
                  <a:pt x="0" y="261937"/>
                </a:cubicBezTo>
                <a:close/>
                <a:moveTo>
                  <a:pt x="261937" y="523875"/>
                </a:move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8" name="Freeform 1038"/>
          <p:cNvSpPr/>
          <p:nvPr/>
        </p:nvSpPr>
        <p:spPr>
          <a:xfrm flipV="1">
            <a:off x="5781675" y="6054725"/>
            <a:ext cx="938213" cy="1"/>
          </a:xfrm>
          <a:custGeom>
            <a:avLst/>
            <a:gdLst/>
            <a:ahLst/>
            <a:cxnLst/>
            <a:rect l="0" t="0" r="0" b="0"/>
            <a:pathLst>
              <a:path w="938213" h="1">
                <a:moveTo>
                  <a:pt x="0" y="1"/>
                </a:moveTo>
                <a:lnTo>
                  <a:pt x="938213" y="0"/>
                </a:ln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9" name="Freeform 1039"/>
          <p:cNvSpPr/>
          <p:nvPr/>
        </p:nvSpPr>
        <p:spPr>
          <a:xfrm rot="10800000">
            <a:off x="1906587" y="6054726"/>
            <a:ext cx="339725" cy="1"/>
          </a:xfrm>
          <a:custGeom>
            <a:avLst/>
            <a:gdLst/>
            <a:ahLst/>
            <a:cxnLst/>
            <a:rect l="0" t="0" r="0" b="0"/>
            <a:pathLst>
              <a:path w="339725" h="1">
                <a:moveTo>
                  <a:pt x="0" y="1"/>
                </a:moveTo>
                <a:lnTo>
                  <a:pt x="339725" y="0"/>
                </a:ln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0" name="Freeform 1040"/>
          <p:cNvSpPr/>
          <p:nvPr/>
        </p:nvSpPr>
        <p:spPr>
          <a:xfrm rot="10800000">
            <a:off x="7281864" y="6054726"/>
            <a:ext cx="339725" cy="1"/>
          </a:xfrm>
          <a:custGeom>
            <a:avLst/>
            <a:gdLst/>
            <a:ahLst/>
            <a:cxnLst/>
            <a:rect l="0" t="0" r="0" b="0"/>
            <a:pathLst>
              <a:path w="339725" h="1">
                <a:moveTo>
                  <a:pt x="0" y="1"/>
                </a:moveTo>
                <a:lnTo>
                  <a:pt x="339725" y="0"/>
                </a:lnTo>
              </a:path>
            </a:pathLst>
          </a:custGeom>
          <a:noFill/>
          <a:ln w="12700" cap="flat" cmpd="sng">
            <a:solidFill>
              <a:srgbClr val="27497F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1" name="Rectangle 1041"/>
          <p:cNvSpPr/>
          <p:nvPr/>
        </p:nvSpPr>
        <p:spPr>
          <a:xfrm>
            <a:off x="806704" y="-6766"/>
            <a:ext cx="7532966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71976" algn="l"/>
                <a:tab pos="5505193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The	A</a:t>
            </a:r>
            <a:r>
              <a:rPr lang="en-US" sz="4400" b="0" i="0" spc="-33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400" b="0" i="0" spc="-3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-137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-E</a:t>
            </a:r>
            <a:r>
              <a:rPr lang="en-US" sz="4400" b="0" i="0" spc="-68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vi</a:t>
            </a:r>
            <a:r>
              <a:rPr lang="en-US" sz="4400" b="0" i="0" spc="-6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onme</a:t>
            </a:r>
            <a:r>
              <a:rPr lang="en-US" sz="4400" b="0" i="0" spc="-3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	I</a:t>
            </a:r>
            <a:r>
              <a:rPr lang="en-US" sz="4400" b="0" i="0" spc="-3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-4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er</a:t>
            </a:r>
            <a:r>
              <a:rPr lang="en-US" sz="4400" b="0" i="0" spc="-9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ace</a:t>
            </a:r>
          </a:p>
        </p:txBody>
      </p:sp>
      <p:sp>
        <p:nvSpPr>
          <p:cNvPr id="1042" name="Rectangle 1042"/>
          <p:cNvSpPr/>
          <p:nvPr/>
        </p:nvSpPr>
        <p:spPr>
          <a:xfrm>
            <a:off x="1727200" y="5236946"/>
            <a:ext cx="160455" cy="27153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5" b="0" i="0" spc="0" baseline="0" dirty="0">
                <a:solidFill>
                  <a:srgbClr val="000000"/>
                </a:solidFill>
                <a:latin typeface="Arial"/>
              </a:rPr>
              <a:t>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3" name="Rectangle 1043"/>
              <p:cNvSpPr/>
              <p:nvPr/>
            </p:nvSpPr>
            <p:spPr>
              <a:xfrm>
                <a:off x="1747261" y="3646651"/>
                <a:ext cx="7028078" cy="63549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>
                  <a:tabLst>
                    <a:tab pos="5155927" algn="l"/>
                  </a:tabLst>
                </a:pPr>
                <a:r>
                  <a:rPr lang="en-US" sz="1895" b="0" i="0" spc="-29" baseline="0" dirty="0">
                    <a:solidFill>
                      <a:srgbClr val="000000"/>
                    </a:solidFill>
                    <a:latin typeface="Arial"/>
                  </a:rPr>
                  <a:t>Agent and environment interact at discrete time step</a:t>
                </a:r>
                <a:r>
                  <a:rPr lang="en-US" sz="1895" b="0" i="0" spc="0" baseline="0" dirty="0">
                    <a:solidFill>
                      <a:srgbClr val="000000"/>
                    </a:solidFill>
                    <a:latin typeface="Arial"/>
                  </a:rPr>
                  <a:t>s	</a:t>
                </a:r>
                <a:r>
                  <a:rPr lang="en-US" sz="1895" b="0" i="0" spc="420" baseline="0" dirty="0">
                    <a:solidFill>
                      <a:srgbClr val="000000"/>
                    </a:solidFill>
                    <a:latin typeface="Arial"/>
                  </a:rPr>
                  <a:t>:</a:t>
                </a:r>
                <a:r>
                  <a:rPr lang="en-US" sz="1895" b="0" i="0" spc="-17" baseline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1895" b="0" i="0" spc="-18" baseline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1895" b="0" i="1" spc="612" baseline="0" dirty="0">
                    <a:solidFill>
                      <a:srgbClr val="000000"/>
                    </a:solidFill>
                    <a:latin typeface="Arial"/>
                  </a:rPr>
                  <a:t>t</a:t>
                </a:r>
                <a:r>
                  <a:rPr lang="en-US" sz="1895" b="0" i="0" spc="538" baseline="0" dirty="0">
                    <a:solidFill>
                      <a:srgbClr val="000000"/>
                    </a:solidFill>
                    <a:latin typeface="Symbol"/>
                  </a:rPr>
                  <a:t>=</a:t>
                </a:r>
                <a:r>
                  <a:rPr lang="en-US" sz="1895" b="0" i="0" spc="-158" baseline="0" dirty="0">
                    <a:solidFill>
                      <a:srgbClr val="000000"/>
                    </a:solidFill>
                    <a:latin typeface="Arial"/>
                  </a:rPr>
                  <a:t>0</a:t>
                </a:r>
                <a:r>
                  <a:rPr lang="en-US" sz="1895" b="0" i="0" spc="315" baseline="0" dirty="0">
                    <a:solidFill>
                      <a:srgbClr val="000000"/>
                    </a:solidFill>
                    <a:latin typeface="Arial"/>
                  </a:rPr>
                  <a:t>,</a:t>
                </a:r>
                <a:r>
                  <a:rPr lang="en-US" sz="1895" b="0" i="0" spc="-158" baseline="0" dirty="0">
                    <a:solidFill>
                      <a:srgbClr val="000000"/>
                    </a:solidFill>
                    <a:latin typeface="Arial"/>
                  </a:rPr>
                  <a:t>1</a:t>
                </a:r>
                <a:r>
                  <a:rPr lang="en-US" sz="1895" b="0" i="0" spc="473" baseline="0" dirty="0">
                    <a:solidFill>
                      <a:srgbClr val="000000"/>
                    </a:solidFill>
                    <a:latin typeface="Arial"/>
                  </a:rPr>
                  <a:t>,</a:t>
                </a:r>
                <a:r>
                  <a:rPr lang="en-US" sz="1895" b="0" i="0" spc="-158" baseline="0" dirty="0">
                    <a:solidFill>
                      <a:srgbClr val="000000"/>
                    </a:solidFill>
                    <a:latin typeface="Arial"/>
                  </a:rPr>
                  <a:t>2</a:t>
                </a:r>
                <a:r>
                  <a:rPr lang="en-US" sz="1895" b="0" i="0" spc="315" baseline="0" dirty="0">
                    <a:solidFill>
                      <a:srgbClr val="000000"/>
                    </a:solidFill>
                    <a:latin typeface="Arial"/>
                  </a:rPr>
                  <a:t>,K</a:t>
                </a:r>
              </a:p>
              <a:p>
                <a:pPr marL="20061">
                  <a:lnSpc>
                    <a:spcPts val="3026"/>
                  </a:lnSpc>
                </a:pPr>
                <a:r>
                  <a:rPr lang="en-US" sz="1895" b="0" i="0" spc="-21" baseline="0" dirty="0">
                    <a:solidFill>
                      <a:srgbClr val="000000"/>
                    </a:solidFill>
                    <a:latin typeface="Arial"/>
                  </a:rPr>
                  <a:t>     Agent observes state at step</a:t>
                </a:r>
                <a:r>
                  <a:rPr lang="en-US" sz="1895" b="0" i="0" spc="626" baseline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1895" b="0" i="1" spc="262" baseline="0" dirty="0">
                    <a:solidFill>
                      <a:srgbClr val="000000"/>
                    </a:solidFill>
                    <a:latin typeface="Arial"/>
                  </a:rPr>
                  <a:t>t</a:t>
                </a:r>
                <a:r>
                  <a:rPr lang="en-US" sz="1895" b="0" i="0" spc="420" baseline="0" dirty="0">
                    <a:solidFill>
                      <a:srgbClr val="000000"/>
                    </a:solidFill>
                    <a:latin typeface="Arial"/>
                  </a:rPr>
                  <a:t>:</a:t>
                </a:r>
                <a:r>
                  <a:rPr lang="en-US" sz="1895" b="0" i="0" spc="0" baseline="0" dirty="0">
                    <a:solidFill>
                      <a:srgbClr val="000000"/>
                    </a:solidFill>
                    <a:latin typeface="Arial"/>
                  </a:rPr>
                  <a:t>   </a:t>
                </a:r>
                <a:r>
                  <a:rPr lang="en-US" sz="1895" b="0" i="1" spc="0" baseline="0" dirty="0" err="1">
                    <a:solidFill>
                      <a:srgbClr val="000000"/>
                    </a:solidFill>
                    <a:latin typeface="Arial"/>
                  </a:rPr>
                  <a:t>s</a:t>
                </a:r>
                <a:r>
                  <a:rPr lang="en-US" sz="1675" b="0" i="1" spc="640" baseline="-42857" dirty="0" err="1">
                    <a:solidFill>
                      <a:srgbClr val="000000"/>
                    </a:solidFill>
                    <a:latin typeface="Arial"/>
                  </a:rPr>
                  <a:t>t</a:t>
                </a:r>
                <a14:m>
                  <m:oMath xmlns:m="http://schemas.openxmlformats.org/officeDocument/2006/math">
                    <m:r>
                      <a:rPr lang="en-US" sz="1895" b="0" i="1" spc="0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95" b="0" i="1" spc="0" baseline="0" dirty="0">
                    <a:solidFill>
                      <a:srgbClr val="000000"/>
                    </a:solidFill>
                    <a:latin typeface="Arial"/>
                  </a:rPr>
                  <a:t>S</a:t>
                </a:r>
              </a:p>
            </p:txBody>
          </p:sp>
        </mc:Choice>
        <mc:Fallback>
          <p:sp>
            <p:nvSpPr>
              <p:cNvPr id="1043" name="Rectangle 10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261" y="3646651"/>
                <a:ext cx="7028078" cy="635495"/>
              </a:xfrm>
              <a:prstGeom prst="rect">
                <a:avLst/>
              </a:prstGeom>
              <a:blipFill>
                <a:blip r:embed="rId3"/>
                <a:stretch>
                  <a:fillRect l="-2082" t="-11538" r="-104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4" name="Rectangle 1044"/>
              <p:cNvSpPr/>
              <p:nvPr/>
            </p:nvSpPr>
            <p:spPr>
              <a:xfrm>
                <a:off x="1767323" y="4388880"/>
                <a:ext cx="4287392" cy="29161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/>
                <a:r>
                  <a:rPr lang="en-US" sz="1895" b="0" i="0" spc="-15" baseline="0" dirty="0">
                    <a:solidFill>
                      <a:srgbClr val="000000"/>
                    </a:solidFill>
                    <a:latin typeface="Arial"/>
                  </a:rPr>
                  <a:t>     produces action at step</a:t>
                </a:r>
                <a:r>
                  <a:rPr lang="en-US" sz="1895" b="0" i="0" spc="312" baseline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1895" b="0" i="1" spc="420" baseline="0" dirty="0">
                    <a:solidFill>
                      <a:srgbClr val="000000"/>
                    </a:solidFill>
                    <a:latin typeface="Arial"/>
                  </a:rPr>
                  <a:t>t</a:t>
                </a:r>
                <a:r>
                  <a:rPr lang="en-US" sz="1895" b="0" i="0" spc="420" baseline="0" dirty="0">
                    <a:solidFill>
                      <a:srgbClr val="000000"/>
                    </a:solidFill>
                    <a:latin typeface="Arial"/>
                  </a:rPr>
                  <a:t>:</a:t>
                </a:r>
                <a:r>
                  <a:rPr lang="en-US" sz="1895" b="0" i="0" spc="0" baseline="0" dirty="0">
                    <a:solidFill>
                      <a:srgbClr val="000000"/>
                    </a:solidFill>
                    <a:latin typeface="Arial"/>
                  </a:rPr>
                  <a:t>  </a:t>
                </a:r>
                <a:r>
                  <a:rPr lang="en-US" sz="1895" b="0" i="1" spc="-158" baseline="0" dirty="0">
                    <a:solidFill>
                      <a:srgbClr val="000000"/>
                    </a:solidFill>
                    <a:latin typeface="Arial"/>
                  </a:rPr>
                  <a:t>a</a:t>
                </a:r>
                <a:r>
                  <a:rPr lang="en-US" sz="1675" b="0" i="1" spc="640" baseline="-42857" dirty="0">
                    <a:solidFill>
                      <a:srgbClr val="000000"/>
                    </a:solidFill>
                    <a:latin typeface="Arial"/>
                  </a:rPr>
                  <a:t>t</a:t>
                </a:r>
                <a:r>
                  <a:rPr lang="en-US" sz="1895" b="0" spc="0" baseline="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95" b="0" i="1" spc="0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1895" b="0" i="1" spc="0" baseline="0" dirty="0">
                    <a:solidFill>
                      <a:srgbClr val="000000"/>
                    </a:solidFill>
                    <a:latin typeface="Arial"/>
                  </a:rPr>
                  <a:t>A</a:t>
                </a:r>
                <a:r>
                  <a:rPr lang="en-US" sz="1895" b="0" i="0" spc="0" baseline="0" dirty="0">
                    <a:solidFill>
                      <a:srgbClr val="000000"/>
                    </a:solidFill>
                    <a:latin typeface="Arial"/>
                  </a:rPr>
                  <a:t>(</a:t>
                </a:r>
                <a:r>
                  <a:rPr lang="en-US" sz="1895" b="0" i="1" spc="-158" baseline="0" dirty="0">
                    <a:solidFill>
                      <a:srgbClr val="000000"/>
                    </a:solidFill>
                    <a:latin typeface="Arial"/>
                  </a:rPr>
                  <a:t>s</a:t>
                </a:r>
                <a:r>
                  <a:rPr lang="en-US" sz="1675" b="0" i="1" spc="324" baseline="-42857" dirty="0">
                    <a:solidFill>
                      <a:srgbClr val="000000"/>
                    </a:solidFill>
                    <a:latin typeface="Arial"/>
                  </a:rPr>
                  <a:t>t</a:t>
                </a:r>
                <a:r>
                  <a:rPr lang="en-US" sz="1895" b="0" i="0" spc="324" baseline="0" dirty="0">
                    <a:solidFill>
                      <a:srgbClr val="000000"/>
                    </a:solidFill>
                    <a:latin typeface="Arial"/>
                  </a:rPr>
                  <a:t>)</a:t>
                </a:r>
              </a:p>
            </p:txBody>
          </p:sp>
        </mc:Choice>
        <mc:Fallback>
          <p:sp>
            <p:nvSpPr>
              <p:cNvPr id="1044" name="Rectangle 10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323" y="4388880"/>
                <a:ext cx="4287392" cy="291618"/>
              </a:xfrm>
              <a:prstGeom prst="rect">
                <a:avLst/>
              </a:prstGeom>
              <a:blipFill>
                <a:blip r:embed="rId4"/>
                <a:stretch>
                  <a:fillRect t="-25000" r="-2418" b="-4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5" name="Rectangle 1045"/>
              <p:cNvSpPr/>
              <p:nvPr/>
            </p:nvSpPr>
            <p:spPr>
              <a:xfrm>
                <a:off x="1767322" y="4770024"/>
                <a:ext cx="4054207" cy="29161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/>
                <a:r>
                  <a:rPr lang="en-US" sz="1895" b="0" i="0" spc="-17" baseline="0" dirty="0">
                    <a:solidFill>
                      <a:srgbClr val="000000"/>
                    </a:solidFill>
                    <a:latin typeface="Arial"/>
                  </a:rPr>
                  <a:t>     gets resulting rewar</a:t>
                </a:r>
                <a:r>
                  <a:rPr lang="en-US" sz="1895" b="0" i="0" spc="631" baseline="0" dirty="0">
                    <a:solidFill>
                      <a:srgbClr val="000000"/>
                    </a:solidFill>
                    <a:latin typeface="Arial"/>
                  </a:rPr>
                  <a:t>d</a:t>
                </a:r>
                <a:r>
                  <a:rPr lang="en-US" sz="1895" b="0" i="0" spc="420" baseline="0" dirty="0">
                    <a:solidFill>
                      <a:srgbClr val="000000"/>
                    </a:solidFill>
                    <a:latin typeface="Arial"/>
                  </a:rPr>
                  <a:t>:</a:t>
                </a:r>
                <a:r>
                  <a:rPr lang="en-US" sz="1895" b="0" i="0" spc="0" baseline="0" dirty="0">
                    <a:solidFill>
                      <a:srgbClr val="000000"/>
                    </a:solidFill>
                    <a:latin typeface="Arial"/>
                  </a:rPr>
                  <a:t>    </a:t>
                </a:r>
                <a:r>
                  <a:rPr lang="en-US" sz="1895" b="0" i="1" spc="-302" baseline="0" dirty="0">
                    <a:solidFill>
                      <a:srgbClr val="000000"/>
                    </a:solidFill>
                    <a:latin typeface="Arial"/>
                  </a:rPr>
                  <a:t>r</a:t>
                </a:r>
                <a:r>
                  <a:rPr lang="en-US" sz="1675" b="0" i="1" spc="166" baseline="-42857" dirty="0">
                    <a:solidFill>
                      <a:srgbClr val="000000"/>
                    </a:solidFill>
                    <a:latin typeface="Arial"/>
                  </a:rPr>
                  <a:t>t</a:t>
                </a:r>
                <a:r>
                  <a:rPr lang="en-US" sz="1675" b="0" i="0" spc="0" baseline="-42857" dirty="0">
                    <a:solidFill>
                      <a:srgbClr val="000000"/>
                    </a:solidFill>
                    <a:latin typeface="Symbol"/>
                  </a:rPr>
                  <a:t>+</a:t>
                </a:r>
                <a:r>
                  <a:rPr lang="en-US" sz="1675" b="0" i="0" spc="523" baseline="-42857" dirty="0">
                    <a:solidFill>
                      <a:srgbClr val="000000"/>
                    </a:solidFill>
                    <a:latin typeface="Arial"/>
                  </a:rPr>
                  <a:t>1</a:t>
                </a:r>
                <a:r>
                  <a:rPr lang="en-US" sz="1895" b="0" spc="0" baseline="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95" b="0" i="1" spc="0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95" b="0" i="1" spc="0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95" b="0" i="1" spc="0" baseline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</m:oMath>
                </a14:m>
                <a:endParaRPr lang="en-US" sz="1895" b="0" i="0" spc="142" baseline="0" dirty="0">
                  <a:solidFill>
                    <a:srgbClr val="000000"/>
                  </a:solidFill>
                  <a:latin typeface="Symbol"/>
                </a:endParaRPr>
              </a:p>
            </p:txBody>
          </p:sp>
        </mc:Choice>
        <mc:Fallback>
          <p:sp>
            <p:nvSpPr>
              <p:cNvPr id="1045" name="Rectangle 10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322" y="4770024"/>
                <a:ext cx="4054207" cy="291618"/>
              </a:xfrm>
              <a:prstGeom prst="rect">
                <a:avLst/>
              </a:prstGeom>
              <a:blipFill>
                <a:blip r:embed="rId5"/>
                <a:stretch>
                  <a:fillRect t="-25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6" name="Rectangle 1046"/>
          <p:cNvSpPr/>
          <p:nvPr/>
        </p:nvSpPr>
        <p:spPr>
          <a:xfrm>
            <a:off x="1767323" y="5136644"/>
            <a:ext cx="3103310" cy="31352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95" b="0" i="0" spc="-17" baseline="0" dirty="0">
                <a:solidFill>
                  <a:srgbClr val="000000"/>
                </a:solidFill>
                <a:latin typeface="Arial"/>
              </a:rPr>
              <a:t>     and resulting next stat</a:t>
            </a:r>
            <a:r>
              <a:rPr lang="en-US" sz="1895" b="0" i="0" spc="626" baseline="0" dirty="0">
                <a:solidFill>
                  <a:srgbClr val="000000"/>
                </a:solidFill>
                <a:latin typeface="Arial"/>
              </a:rPr>
              <a:t>e</a:t>
            </a:r>
            <a:r>
              <a:rPr lang="en-US" sz="1895" b="0" i="0" spc="420" baseline="0" dirty="0">
                <a:solidFill>
                  <a:srgbClr val="000000"/>
                </a:solidFill>
                <a:latin typeface="Arial"/>
              </a:rPr>
              <a:t>:</a:t>
            </a:r>
            <a:r>
              <a:rPr lang="en-US" sz="1895" b="0" i="0" spc="0" baseline="0" dirty="0">
                <a:solidFill>
                  <a:srgbClr val="000000"/>
                </a:solidFill>
                <a:latin typeface="Arial"/>
              </a:rPr>
              <a:t>  </a:t>
            </a:r>
            <a:r>
              <a:rPr lang="en-US" sz="1895" b="0" i="1" spc="0" baseline="0" dirty="0">
                <a:solidFill>
                  <a:srgbClr val="000000"/>
                </a:solidFill>
                <a:latin typeface="Arial"/>
              </a:rPr>
              <a:t>s</a:t>
            </a:r>
            <a:r>
              <a:rPr lang="en-US" sz="1675" b="0" i="1" spc="166" baseline="-42857" dirty="0">
                <a:solidFill>
                  <a:srgbClr val="000000"/>
                </a:solidFill>
                <a:latin typeface="Arial"/>
              </a:rPr>
              <a:t>t</a:t>
            </a:r>
            <a:r>
              <a:rPr lang="en-US" sz="1675" b="0" i="0" spc="0" baseline="-42857" dirty="0">
                <a:solidFill>
                  <a:srgbClr val="000000"/>
                </a:solidFill>
                <a:latin typeface="Symbol"/>
              </a:rPr>
              <a:t>+</a:t>
            </a:r>
            <a:r>
              <a:rPr lang="en-US" sz="1675" b="0" i="0" spc="0" baseline="-42857" dirty="0">
                <a:solidFill>
                  <a:srgbClr val="000000"/>
                </a:solidFill>
                <a:latin typeface="Arial"/>
              </a:rPr>
              <a:t>1</a:t>
            </a:r>
          </a:p>
        </p:txBody>
      </p:sp>
      <p:sp>
        <p:nvSpPr>
          <p:cNvPr id="1047" name="Rectangle 1047"/>
          <p:cNvSpPr/>
          <p:nvPr/>
        </p:nvSpPr>
        <p:spPr>
          <a:xfrm>
            <a:off x="3008871" y="6049832"/>
            <a:ext cx="15581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US" sz="1600" b="0" i="1" spc="0" baseline="0" dirty="0">
                <a:solidFill>
                  <a:srgbClr val="000000"/>
                </a:solidFill>
                <a:latin typeface="Calibri"/>
              </a:rPr>
              <a:t>t</a:t>
            </a:r>
          </a:p>
        </p:txBody>
      </p:sp>
      <p:sp>
        <p:nvSpPr>
          <p:cNvPr id="1048" name="Rectangle 1048"/>
          <p:cNvSpPr/>
          <p:nvPr/>
        </p:nvSpPr>
        <p:spPr>
          <a:xfrm>
            <a:off x="1299489" y="5686535"/>
            <a:ext cx="2924009" cy="6066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28712" algn="l"/>
                <a:tab pos="1550987" algn="l"/>
                <a:tab pos="2014537" algn="l"/>
                <a:tab pos="2719387" algn="l"/>
              </a:tabLst>
            </a:pPr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. . .	</a:t>
            </a:r>
            <a:r>
              <a:rPr lang="en-US" sz="3181" b="0" i="1" spc="-105" baseline="-45238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24" b="0" i="1" spc="0" baseline="-95312" dirty="0">
                <a:solidFill>
                  <a:srgbClr val="000000"/>
                </a:solidFill>
                <a:latin typeface="Calibri"/>
              </a:rPr>
              <a:t>t	</a:t>
            </a:r>
            <a:r>
              <a:rPr lang="en-US" sz="3181" b="0" i="1" spc="0" baseline="-80952" dirty="0">
                <a:solidFill>
                  <a:srgbClr val="000000"/>
                </a:solidFill>
                <a:latin typeface="Calibri"/>
              </a:rPr>
              <a:t>a	</a:t>
            </a:r>
            <a:r>
              <a:rPr lang="en-US" sz="3181" b="0" i="1" spc="0" baseline="33928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24" b="0" i="1" spc="363" baseline="8593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24" b="0" i="0" spc="0" baseline="8593" dirty="0">
                <a:solidFill>
                  <a:srgbClr val="000000"/>
                </a:solidFill>
                <a:latin typeface="Calibri"/>
              </a:rPr>
              <a:t>+</a:t>
            </a:r>
            <a:r>
              <a:rPr lang="en-US" sz="2424" b="0" i="0" spc="713" baseline="8593" dirty="0">
                <a:solidFill>
                  <a:srgbClr val="000000"/>
                </a:solidFill>
                <a:latin typeface="Calibri"/>
              </a:rPr>
              <a:t>1</a:t>
            </a:r>
            <a:r>
              <a:rPr lang="en-US" sz="3181" b="0" i="1" spc="-105" baseline="-23809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24" b="0" i="1" spc="0" baseline="-66406" dirty="0">
                <a:solidFill>
                  <a:srgbClr val="000000"/>
                </a:solidFill>
                <a:latin typeface="Calibri"/>
              </a:rPr>
              <a:t>t	</a:t>
            </a:r>
            <a:r>
              <a:rPr lang="en-US" sz="2424" b="0" i="0" spc="0" baseline="-66406" dirty="0">
                <a:solidFill>
                  <a:srgbClr val="000000"/>
                </a:solidFill>
                <a:latin typeface="Calibri"/>
              </a:rPr>
              <a:t>+1</a:t>
            </a:r>
          </a:p>
        </p:txBody>
      </p:sp>
      <p:sp>
        <p:nvSpPr>
          <p:cNvPr id="1049" name="Rectangle 1049"/>
          <p:cNvSpPr/>
          <p:nvPr/>
        </p:nvSpPr>
        <p:spPr>
          <a:xfrm>
            <a:off x="4322044" y="6095879"/>
            <a:ext cx="420522" cy="37368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181" b="0" i="1" spc="-280" baseline="26785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600" b="0" i="1" spc="36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+1</a:t>
            </a:r>
          </a:p>
        </p:txBody>
      </p:sp>
      <p:sp>
        <p:nvSpPr>
          <p:cNvPr id="1050" name="Rectangle 1050"/>
          <p:cNvSpPr/>
          <p:nvPr/>
        </p:nvSpPr>
        <p:spPr>
          <a:xfrm>
            <a:off x="4761826" y="5596048"/>
            <a:ext cx="635558" cy="54316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31812" algn="l"/>
                <a:tab pos="531812" algn="l"/>
              </a:tabLst>
            </a:pPr>
            <a:r>
              <a:rPr lang="en-US" sz="2100" b="0" i="1" spc="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24" b="0" i="1" spc="363" baseline="-35937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24" b="0" i="0" spc="0" baseline="-35937" dirty="0">
                <a:solidFill>
                  <a:srgbClr val="000000"/>
                </a:solidFill>
                <a:latin typeface="Calibri"/>
              </a:rPr>
              <a:t>+2	</a:t>
            </a:r>
            <a:r>
              <a:rPr lang="en-US" sz="3181" b="0" i="1" spc="0" baseline="-57142" dirty="0">
                <a:solidFill>
                  <a:srgbClr val="000000"/>
                </a:solidFill>
                <a:latin typeface="Calibri"/>
              </a:rPr>
              <a:t>s	</a:t>
            </a:r>
          </a:p>
        </p:txBody>
      </p:sp>
      <p:sp>
        <p:nvSpPr>
          <p:cNvPr id="1051" name="Rectangle 1051"/>
          <p:cNvSpPr/>
          <p:nvPr/>
        </p:nvSpPr>
        <p:spPr>
          <a:xfrm>
            <a:off x="5385714" y="5897432"/>
            <a:ext cx="318922" cy="2977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4300" algn="l"/>
              </a:tabLst>
            </a:pPr>
            <a:r>
              <a:rPr lang="en-US" sz="1600" b="0" i="1" spc="0" baseline="0" dirty="0">
                <a:solidFill>
                  <a:srgbClr val="000000"/>
                </a:solidFill>
                <a:latin typeface="Calibri"/>
              </a:rPr>
              <a:t>t	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+2</a:t>
            </a:r>
          </a:p>
        </p:txBody>
      </p:sp>
      <p:sp>
        <p:nvSpPr>
          <p:cNvPr id="1052" name="Rectangle 1052"/>
          <p:cNvSpPr/>
          <p:nvPr/>
        </p:nvSpPr>
        <p:spPr>
          <a:xfrm>
            <a:off x="5821530" y="6109555"/>
            <a:ext cx="420522" cy="37368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181" b="0" i="1" spc="-280" baseline="26785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600" b="0" i="1" spc="36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+2</a:t>
            </a:r>
          </a:p>
        </p:txBody>
      </p:sp>
      <p:sp>
        <p:nvSpPr>
          <p:cNvPr id="1053" name="Rectangle 1053"/>
          <p:cNvSpPr/>
          <p:nvPr/>
        </p:nvSpPr>
        <p:spPr>
          <a:xfrm>
            <a:off x="6252489" y="5626210"/>
            <a:ext cx="670484" cy="51618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66737" algn="l"/>
                <a:tab pos="566737" algn="l"/>
              </a:tabLst>
            </a:pPr>
            <a:r>
              <a:rPr lang="en-US" sz="2100" b="0" i="1" spc="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24" b="0" i="1" spc="363" baseline="-35937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24" b="0" i="0" spc="0" baseline="-35937" dirty="0">
                <a:solidFill>
                  <a:srgbClr val="000000"/>
                </a:solidFill>
                <a:latin typeface="Calibri"/>
              </a:rPr>
              <a:t>+3	</a:t>
            </a:r>
            <a:r>
              <a:rPr lang="en-US" sz="3181" b="0" i="1" spc="0" baseline="-47024" dirty="0">
                <a:solidFill>
                  <a:srgbClr val="000000"/>
                </a:solidFill>
                <a:latin typeface="Calibri"/>
              </a:rPr>
              <a:t>s	</a:t>
            </a:r>
          </a:p>
        </p:txBody>
      </p:sp>
      <p:sp>
        <p:nvSpPr>
          <p:cNvPr id="1054" name="Rectangle 1054"/>
          <p:cNvSpPr/>
          <p:nvPr/>
        </p:nvSpPr>
        <p:spPr>
          <a:xfrm>
            <a:off x="6909714" y="5897432"/>
            <a:ext cx="318922" cy="2977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4300" algn="l"/>
              </a:tabLst>
            </a:pPr>
            <a:r>
              <a:rPr lang="en-US" sz="1600" b="0" i="1" spc="0" baseline="0" dirty="0">
                <a:solidFill>
                  <a:srgbClr val="000000"/>
                </a:solidFill>
                <a:latin typeface="Calibri"/>
              </a:rPr>
              <a:t>t	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+3</a:t>
            </a:r>
          </a:p>
        </p:txBody>
      </p:sp>
      <p:sp>
        <p:nvSpPr>
          <p:cNvPr id="1055" name="Rectangle 1055"/>
          <p:cNvSpPr/>
          <p:nvPr/>
        </p:nvSpPr>
        <p:spPr>
          <a:xfrm>
            <a:off x="7659014" y="5782512"/>
            <a:ext cx="372633" cy="29550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100" b="1" i="0" spc="0" baseline="0" dirty="0">
                <a:solidFill>
                  <a:srgbClr val="000000"/>
                </a:solidFill>
                <a:latin typeface="Arial"/>
              </a:rPr>
              <a:t>. . .</a:t>
            </a:r>
          </a:p>
        </p:txBody>
      </p:sp>
      <p:sp>
        <p:nvSpPr>
          <p:cNvPr id="1056" name="Rectangle 1056"/>
          <p:cNvSpPr/>
          <p:nvPr/>
        </p:nvSpPr>
        <p:spPr>
          <a:xfrm>
            <a:off x="7293592" y="6109555"/>
            <a:ext cx="420522" cy="37368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181" b="0" i="1" spc="-280" baseline="26785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600" b="0" i="1" spc="36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+3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Freeform 1059">
            <a:hlinkClick r:id="rId3"/>
          </p:cNvPr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60" name="Picture 106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5133" y="1117601"/>
            <a:ext cx="6613731" cy="5008562"/>
          </a:xfrm>
          <a:prstGeom prst="rect">
            <a:avLst/>
          </a:prstGeom>
          <a:noFill/>
        </p:spPr>
      </p:pic>
      <p:sp>
        <p:nvSpPr>
          <p:cNvPr id="1061" name="Freeform 1061">
            <a:hlinkClick r:id="rId3"/>
          </p:cNvPr>
          <p:cNvSpPr/>
          <p:nvPr/>
        </p:nvSpPr>
        <p:spPr>
          <a:xfrm>
            <a:off x="1450975" y="6483034"/>
            <a:ext cx="6223000" cy="12700"/>
          </a:xfrm>
          <a:custGeom>
            <a:avLst/>
            <a:gdLst/>
            <a:ahLst/>
            <a:cxnLst/>
            <a:rect l="0" t="0" r="0" b="0"/>
            <a:pathLst>
              <a:path w="6223000" h="12700">
                <a:moveTo>
                  <a:pt x="0" y="0"/>
                </a:moveTo>
                <a:lnTo>
                  <a:pt x="1555750" y="0"/>
                </a:lnTo>
                <a:lnTo>
                  <a:pt x="3111500" y="0"/>
                </a:lnTo>
                <a:lnTo>
                  <a:pt x="4667250" y="0"/>
                </a:lnTo>
                <a:lnTo>
                  <a:pt x="6223000" y="0"/>
                </a:lnTo>
                <a:lnTo>
                  <a:pt x="6223000" y="12700"/>
                </a:lnTo>
                <a:lnTo>
                  <a:pt x="4667250" y="12700"/>
                </a:lnTo>
                <a:lnTo>
                  <a:pt x="3111500" y="12700"/>
                </a:lnTo>
                <a:lnTo>
                  <a:pt x="1555750" y="12700"/>
                </a:lnTo>
                <a:lnTo>
                  <a:pt x="0" y="12700"/>
                </a:lnTo>
                <a:close/>
                <a:moveTo>
                  <a:pt x="-1076009" y="374966"/>
                </a:moveTo>
              </a:path>
            </a:pathLst>
          </a:custGeom>
          <a:solidFill>
            <a:srgbClr val="1D0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62" name="Rectangle 1062"/>
          <p:cNvSpPr/>
          <p:nvPr/>
        </p:nvSpPr>
        <p:spPr>
          <a:xfrm>
            <a:off x="1857279" y="-6766"/>
            <a:ext cx="5431871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75400" algn="l"/>
              </a:tabLst>
            </a:pPr>
            <a:r>
              <a:rPr lang="en-US" sz="4400" b="0" i="0" spc="-7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ei</a:t>
            </a:r>
            <a:r>
              <a:rPr lang="en-US" sz="4400" b="0" i="0" spc="-20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-95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4400" b="0" i="0" spc="-5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ceme</a:t>
            </a:r>
            <a:r>
              <a:rPr lang="en-US" sz="4400" b="0" i="0" spc="-3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	Learning</a:t>
            </a:r>
          </a:p>
        </p:txBody>
      </p:sp>
      <p:sp>
        <p:nvSpPr>
          <p:cNvPr id="1063" name="Rectangle 1063"/>
          <p:cNvSpPr/>
          <p:nvPr/>
        </p:nvSpPr>
        <p:spPr>
          <a:xfrm>
            <a:off x="1446783" y="6086682"/>
            <a:ext cx="6224130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-19" baseline="0" dirty="0">
                <a:solidFill>
                  <a:srgbClr val="1D0FFF"/>
                </a:solidFill>
                <a:latin typeface="Calibri"/>
                <a:hlinkClick r:id="rId3"/>
              </a:rPr>
              <a:t>h</a:t>
            </a:r>
            <a:r>
              <a:rPr lang="en-US" sz="2400" b="0" i="0" spc="-39" baseline="0" dirty="0">
                <a:solidFill>
                  <a:srgbClr val="1D0FFF"/>
                </a:solidFill>
                <a:latin typeface="Calibri"/>
                <a:hlinkClick r:id="rId3"/>
              </a:rPr>
              <a:t>t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3"/>
              </a:rPr>
              <a:t>tps://ww</a:t>
            </a:r>
            <a:r>
              <a:rPr lang="en-US" sz="2400" b="0" i="0" spc="-156" baseline="0" dirty="0">
                <a:solidFill>
                  <a:srgbClr val="1D0FFF"/>
                </a:solidFill>
                <a:latin typeface="Calibri"/>
                <a:hlinkClick r:id="rId3"/>
              </a:rPr>
              <a:t>w</a:t>
            </a:r>
            <a:r>
              <a:rPr lang="en-US" sz="2400" b="0" i="0" spc="-94" baseline="0" dirty="0">
                <a:solidFill>
                  <a:srgbClr val="1D0FFF"/>
                </a:solidFill>
                <a:latin typeface="Calibri"/>
                <a:hlinkClick r:id="rId3"/>
              </a:rPr>
              <a:t>.</a:t>
            </a:r>
            <a:r>
              <a:rPr lang="en-US" sz="2400" b="0" i="0" spc="-27" baseline="0" dirty="0">
                <a:solidFill>
                  <a:srgbClr val="1D0FFF"/>
                </a:solidFill>
                <a:latin typeface="Calibri"/>
                <a:hlinkClick r:id="rId3"/>
              </a:rPr>
              <a:t>y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3"/>
              </a:rPr>
              <a:t>outube.</a:t>
            </a:r>
            <a:r>
              <a:rPr lang="en-US" sz="2400" b="0" i="0" spc="-22" baseline="0" dirty="0">
                <a:solidFill>
                  <a:srgbClr val="1D0FFF"/>
                </a:solidFill>
                <a:latin typeface="Calibri"/>
                <a:hlinkClick r:id="rId3"/>
              </a:rPr>
              <a:t>c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3"/>
              </a:rPr>
              <a:t>om/</a:t>
            </a:r>
            <a:r>
              <a:rPr lang="en-US" sz="2400" b="0" i="0" spc="-31" baseline="0" dirty="0">
                <a:solidFill>
                  <a:srgbClr val="1D0FFF"/>
                </a:solidFill>
                <a:latin typeface="Calibri"/>
                <a:hlinkClick r:id="rId3"/>
              </a:rPr>
              <a:t>w</a:t>
            </a:r>
            <a:r>
              <a:rPr lang="en-US" sz="2400" b="0" i="0" spc="-22" baseline="0" dirty="0">
                <a:solidFill>
                  <a:srgbClr val="1D0FFF"/>
                </a:solidFill>
                <a:latin typeface="Calibri"/>
                <a:hlinkClick r:id="rId3"/>
              </a:rPr>
              <a:t>a</a:t>
            </a:r>
            <a:r>
              <a:rPr lang="en-US" sz="2400" b="0" i="0" spc="-34" baseline="0" dirty="0">
                <a:solidFill>
                  <a:srgbClr val="1D0FFF"/>
                </a:solidFill>
                <a:latin typeface="Calibri"/>
                <a:hlinkClick r:id="rId3"/>
              </a:rPr>
              <a:t>t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3"/>
              </a:rPr>
              <a:t>ch?v=4cg</a:t>
            </a:r>
            <a:r>
              <a:rPr lang="en-US" sz="2400" b="0" i="0" spc="-60" baseline="0" dirty="0">
                <a:solidFill>
                  <a:srgbClr val="1D0FFF"/>
                </a:solidFill>
                <a:latin typeface="Calibri"/>
                <a:hlinkClick r:id="rId3"/>
              </a:rPr>
              <a:t>W</a:t>
            </a:r>
            <a:r>
              <a:rPr lang="en-US" sz="2400" b="0" i="0" spc="-36" baseline="0" dirty="0">
                <a:solidFill>
                  <a:srgbClr val="1D0FFF"/>
                </a:solidFill>
                <a:latin typeface="Calibri"/>
                <a:hlinkClick r:id="rId3"/>
              </a:rPr>
              <a:t>y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3"/>
              </a:rPr>
              <a:t>a-wjgY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Freeform 1065">
            <a:hlinkClick r:id="rId2"/>
          </p:cNvPr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66" name="Picture 106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800" y="1714500"/>
            <a:ext cx="7366000" cy="3619500"/>
          </a:xfrm>
          <a:prstGeom prst="rect">
            <a:avLst/>
          </a:prstGeom>
          <a:noFill/>
        </p:spPr>
      </p:pic>
      <p:sp>
        <p:nvSpPr>
          <p:cNvPr id="1067" name="Freeform 1067"/>
          <p:cNvSpPr/>
          <p:nvPr/>
        </p:nvSpPr>
        <p:spPr>
          <a:xfrm>
            <a:off x="990600" y="1873250"/>
            <a:ext cx="7010400" cy="3259180"/>
          </a:xfrm>
          <a:custGeom>
            <a:avLst/>
            <a:gdLst/>
            <a:ahLst/>
            <a:cxnLst/>
            <a:rect l="0" t="0" r="0" b="0"/>
            <a:pathLst>
              <a:path w="7010400" h="3259180">
                <a:moveTo>
                  <a:pt x="0" y="3259180"/>
                </a:moveTo>
                <a:lnTo>
                  <a:pt x="7010400" y="3259180"/>
                </a:lnTo>
                <a:lnTo>
                  <a:pt x="7010400" y="0"/>
                </a:lnTo>
                <a:lnTo>
                  <a:pt x="0" y="0"/>
                </a:lnTo>
                <a:lnTo>
                  <a:pt x="0" y="3259180"/>
                </a:lnTo>
                <a:close/>
              </a:path>
            </a:pathLst>
          </a:custGeom>
          <a:solidFill>
            <a:srgbClr val="EDEDED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68" name="Picture 106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873250"/>
            <a:ext cx="7010400" cy="3259179"/>
          </a:xfrm>
          <a:prstGeom prst="rect">
            <a:avLst/>
          </a:prstGeom>
          <a:noFill/>
        </p:spPr>
      </p:pic>
      <p:sp>
        <p:nvSpPr>
          <p:cNvPr id="1069" name="Freeform 1069"/>
          <p:cNvSpPr/>
          <p:nvPr/>
        </p:nvSpPr>
        <p:spPr>
          <a:xfrm flipV="1">
            <a:off x="946150" y="1828801"/>
            <a:ext cx="7099300" cy="3348079"/>
          </a:xfrm>
          <a:custGeom>
            <a:avLst/>
            <a:gdLst/>
            <a:ahLst/>
            <a:cxnLst/>
            <a:rect l="0" t="0" r="0" b="0"/>
            <a:pathLst>
              <a:path w="7099300" h="3348079">
                <a:moveTo>
                  <a:pt x="0" y="3348079"/>
                </a:moveTo>
                <a:lnTo>
                  <a:pt x="7099300" y="3348079"/>
                </a:lnTo>
                <a:lnTo>
                  <a:pt x="7099300" y="0"/>
                </a:lnTo>
                <a:lnTo>
                  <a:pt x="0" y="0"/>
                </a:lnTo>
                <a:lnTo>
                  <a:pt x="0" y="3348079"/>
                </a:lnTo>
                <a:close/>
              </a:path>
            </a:pathLst>
          </a:custGeom>
          <a:noFill/>
          <a:ln w="88900" cap="sq" cmpd="sng">
            <a:solidFill>
              <a:srgbClr val="FFFFFF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0" name="Freeform 1070">
            <a:hlinkClick r:id="rId5"/>
          </p:cNvPr>
          <p:cNvSpPr/>
          <p:nvPr/>
        </p:nvSpPr>
        <p:spPr>
          <a:xfrm>
            <a:off x="3005015" y="6076634"/>
            <a:ext cx="3048000" cy="12700"/>
          </a:xfrm>
          <a:custGeom>
            <a:avLst/>
            <a:gdLst/>
            <a:ahLst/>
            <a:cxnLst/>
            <a:rect l="0" t="0" r="0" b="0"/>
            <a:pathLst>
              <a:path w="3048000" h="12700">
                <a:moveTo>
                  <a:pt x="0" y="0"/>
                </a:moveTo>
                <a:lnTo>
                  <a:pt x="1524000" y="0"/>
                </a:lnTo>
                <a:lnTo>
                  <a:pt x="3048000" y="0"/>
                </a:lnTo>
                <a:lnTo>
                  <a:pt x="3048000" y="12700"/>
                </a:lnTo>
                <a:lnTo>
                  <a:pt x="1524000" y="12700"/>
                </a:lnTo>
                <a:lnTo>
                  <a:pt x="0" y="12700"/>
                </a:lnTo>
                <a:close/>
                <a:moveTo>
                  <a:pt x="-2223649" y="781366"/>
                </a:moveTo>
              </a:path>
            </a:pathLst>
          </a:custGeom>
          <a:solidFill>
            <a:srgbClr val="1D0FFF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1" name="Freeform 1071">
            <a:hlinkClick r:id="rId2"/>
          </p:cNvPr>
          <p:cNvSpPr/>
          <p:nvPr/>
        </p:nvSpPr>
        <p:spPr>
          <a:xfrm>
            <a:off x="1430215" y="6444934"/>
            <a:ext cx="6197600" cy="12700"/>
          </a:xfrm>
          <a:custGeom>
            <a:avLst/>
            <a:gdLst/>
            <a:ahLst/>
            <a:cxnLst/>
            <a:rect l="0" t="0" r="0" b="0"/>
            <a:pathLst>
              <a:path w="6197600" h="12700">
                <a:moveTo>
                  <a:pt x="0" y="0"/>
                </a:moveTo>
                <a:lnTo>
                  <a:pt x="1549400" y="0"/>
                </a:lnTo>
                <a:lnTo>
                  <a:pt x="3098800" y="0"/>
                </a:lnTo>
                <a:lnTo>
                  <a:pt x="4648200" y="0"/>
                </a:lnTo>
                <a:lnTo>
                  <a:pt x="6197600" y="0"/>
                </a:lnTo>
                <a:lnTo>
                  <a:pt x="6197600" y="12700"/>
                </a:lnTo>
                <a:lnTo>
                  <a:pt x="4648200" y="12700"/>
                </a:lnTo>
                <a:lnTo>
                  <a:pt x="3098800" y="12700"/>
                </a:lnTo>
                <a:lnTo>
                  <a:pt x="1549400" y="12700"/>
                </a:lnTo>
                <a:lnTo>
                  <a:pt x="0" y="12700"/>
                </a:lnTo>
                <a:close/>
                <a:moveTo>
                  <a:pt x="-1017149" y="413066"/>
                </a:moveTo>
              </a:path>
            </a:pathLst>
          </a:custGeom>
          <a:solidFill>
            <a:srgbClr val="1D0FFF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2" name="Rectangle 1072"/>
          <p:cNvSpPr/>
          <p:nvPr/>
        </p:nvSpPr>
        <p:spPr>
          <a:xfrm>
            <a:off x="976852" y="-6766"/>
            <a:ext cx="7189632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61002" algn="l"/>
                <a:tab pos="5234056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I</a:t>
            </a:r>
            <a:r>
              <a:rPr lang="en-US" sz="4400" b="0" i="0" spc="-6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-41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400" b="0" i="0" spc="-7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se	</a:t>
            </a:r>
            <a:r>
              <a:rPr lang="en-US" sz="4400" b="0" i="0" spc="-7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ei</a:t>
            </a:r>
            <a:r>
              <a:rPr lang="en-US" sz="4400" b="0" i="0" spc="-1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-94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4400" b="0" i="0" spc="-5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ceme</a:t>
            </a:r>
            <a:r>
              <a:rPr lang="en-US" sz="4400" b="0" i="0" spc="-3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	Learning</a:t>
            </a:r>
          </a:p>
        </p:txBody>
      </p:sp>
      <p:sp>
        <p:nvSpPr>
          <p:cNvPr id="1073" name="Rectangle 1073"/>
          <p:cNvSpPr/>
          <p:nvPr/>
        </p:nvSpPr>
        <p:spPr>
          <a:xfrm>
            <a:off x="548640" y="1058185"/>
            <a:ext cx="6723949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59062" algn="l"/>
                <a:tab pos="2422733" algn="l"/>
                <a:tab pos="3313358" algn="l"/>
                <a:tab pos="4121485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Learn	policy	f</a:t>
            </a:r>
            <a:r>
              <a:rPr lang="en-US" sz="3200" b="0" i="0" spc="-5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om	user	demon</a:t>
            </a:r>
            <a:r>
              <a:rPr lang="en-US" sz="3200" b="0" i="0" spc="-3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-6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-26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tions</a:t>
            </a:r>
          </a:p>
        </p:txBody>
      </p:sp>
      <p:sp>
        <p:nvSpPr>
          <p:cNvPr id="1074" name="Rectangle 1074"/>
          <p:cNvSpPr/>
          <p:nvPr/>
        </p:nvSpPr>
        <p:spPr>
          <a:xfrm>
            <a:off x="2148654" y="5238515"/>
            <a:ext cx="4757999" cy="8883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09390" algn="l"/>
                <a:tab pos="3260496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-3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an</a:t>
            </a:r>
            <a:r>
              <a:rPr lang="en-US" sz="2800" b="0" i="0" spc="-6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d	Au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onomous	Heli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op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er</a:t>
            </a:r>
          </a:p>
          <a:p>
            <a:pPr marL="850074">
              <a:lnSpc>
                <a:spcPts val="2892"/>
              </a:lnSpc>
            </a:pPr>
            <a:r>
              <a:rPr lang="en-US" sz="2400" b="0" i="0" spc="-19" baseline="0" dirty="0">
                <a:solidFill>
                  <a:srgbClr val="1D0FFF"/>
                </a:solidFill>
                <a:latin typeface="Calibri"/>
                <a:hlinkClick r:id="rId5"/>
              </a:rPr>
              <a:t>h</a:t>
            </a:r>
            <a:r>
              <a:rPr lang="en-US" sz="2400" b="0" i="0" spc="-39" baseline="0" dirty="0">
                <a:solidFill>
                  <a:srgbClr val="1D0FFF"/>
                </a:solidFill>
                <a:latin typeface="Calibri"/>
                <a:hlinkClick r:id="rId5"/>
              </a:rPr>
              <a:t>t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5"/>
              </a:rPr>
              <a:t>tp://heli.</a:t>
            </a:r>
            <a:r>
              <a:rPr lang="en-US" sz="2400" b="0" i="0" spc="-29" baseline="0" dirty="0">
                <a:solidFill>
                  <a:srgbClr val="1D0FFF"/>
                </a:solidFill>
                <a:latin typeface="Calibri"/>
                <a:hlinkClick r:id="rId5"/>
              </a:rPr>
              <a:t>s</a:t>
            </a:r>
            <a:r>
              <a:rPr lang="en-US" sz="2400" b="0" i="0" spc="-34" baseline="0" dirty="0">
                <a:solidFill>
                  <a:srgbClr val="1D0FFF"/>
                </a:solidFill>
                <a:latin typeface="Calibri"/>
                <a:hlinkClick r:id="rId5"/>
              </a:rPr>
              <a:t>t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5"/>
              </a:rPr>
              <a:t>an</a:t>
            </a:r>
            <a:r>
              <a:rPr lang="en-US" sz="2400" b="0" i="0" spc="-43" baseline="0" dirty="0">
                <a:solidFill>
                  <a:srgbClr val="1D0FFF"/>
                </a:solidFill>
                <a:latin typeface="Calibri"/>
                <a:hlinkClick r:id="rId5"/>
              </a:rPr>
              <a:t>f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5"/>
              </a:rPr>
              <a:t>o</a:t>
            </a:r>
            <a:r>
              <a:rPr lang="en-US" sz="2400" b="0" i="0" spc="-31" baseline="0" dirty="0">
                <a:solidFill>
                  <a:srgbClr val="1D0FFF"/>
                </a:solidFill>
                <a:latin typeface="Calibri"/>
                <a:hlinkClick r:id="rId5"/>
              </a:rPr>
              <a:t>r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5"/>
              </a:rPr>
              <a:t>d.edu/</a:t>
            </a:r>
          </a:p>
        </p:txBody>
      </p:sp>
      <p:sp>
        <p:nvSpPr>
          <p:cNvPr id="1075" name="Rectangle 1075"/>
          <p:cNvSpPr/>
          <p:nvPr/>
        </p:nvSpPr>
        <p:spPr>
          <a:xfrm>
            <a:off x="1428310" y="6048582"/>
            <a:ext cx="6197254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-19" baseline="0" dirty="0">
                <a:solidFill>
                  <a:srgbClr val="1D0FFF"/>
                </a:solidFill>
                <a:latin typeface="Calibri"/>
                <a:hlinkClick r:id="rId2"/>
              </a:rPr>
              <a:t>h</a:t>
            </a:r>
            <a:r>
              <a:rPr lang="en-US" sz="2400" b="0" i="0" spc="-39" baseline="0" dirty="0">
                <a:solidFill>
                  <a:srgbClr val="1D0FFF"/>
                </a:solidFill>
                <a:latin typeface="Calibri"/>
                <a:hlinkClick r:id="rId2"/>
              </a:rPr>
              <a:t>t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2"/>
              </a:rPr>
              <a:t>tps://ww</a:t>
            </a:r>
            <a:r>
              <a:rPr lang="en-US" sz="2400" b="0" i="0" spc="-156" baseline="0" dirty="0">
                <a:solidFill>
                  <a:srgbClr val="1D0FFF"/>
                </a:solidFill>
                <a:latin typeface="Calibri"/>
                <a:hlinkClick r:id="rId2"/>
              </a:rPr>
              <a:t>w</a:t>
            </a:r>
            <a:r>
              <a:rPr lang="en-US" sz="2400" b="0" i="0" spc="-94" baseline="0" dirty="0">
                <a:solidFill>
                  <a:srgbClr val="1D0FFF"/>
                </a:solidFill>
                <a:latin typeface="Calibri"/>
                <a:hlinkClick r:id="rId2"/>
              </a:rPr>
              <a:t>.</a:t>
            </a:r>
            <a:r>
              <a:rPr lang="en-US" sz="2400" b="0" i="0" spc="-27" baseline="0" dirty="0">
                <a:solidFill>
                  <a:srgbClr val="1D0FFF"/>
                </a:solidFill>
                <a:latin typeface="Calibri"/>
                <a:hlinkClick r:id="rId2"/>
              </a:rPr>
              <a:t>y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2"/>
              </a:rPr>
              <a:t>outube.</a:t>
            </a:r>
            <a:r>
              <a:rPr lang="en-US" sz="2400" b="0" i="0" spc="-22" baseline="0" dirty="0">
                <a:solidFill>
                  <a:srgbClr val="1D0FFF"/>
                </a:solidFill>
                <a:latin typeface="Calibri"/>
                <a:hlinkClick r:id="rId2"/>
              </a:rPr>
              <a:t>c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2"/>
              </a:rPr>
              <a:t>om/</a:t>
            </a:r>
            <a:r>
              <a:rPr lang="en-US" sz="2400" b="0" i="0" spc="-31" baseline="0" dirty="0">
                <a:solidFill>
                  <a:srgbClr val="1D0FFF"/>
                </a:solidFill>
                <a:latin typeface="Calibri"/>
                <a:hlinkClick r:id="rId2"/>
              </a:rPr>
              <a:t>w</a:t>
            </a:r>
            <a:r>
              <a:rPr lang="en-US" sz="2400" b="0" i="0" spc="-22" baseline="0" dirty="0">
                <a:solidFill>
                  <a:srgbClr val="1D0FFF"/>
                </a:solidFill>
                <a:latin typeface="Calibri"/>
                <a:hlinkClick r:id="rId2"/>
              </a:rPr>
              <a:t>a</a:t>
            </a:r>
            <a:r>
              <a:rPr lang="en-US" sz="2400" b="0" i="0" spc="-34" baseline="0" dirty="0">
                <a:solidFill>
                  <a:srgbClr val="1D0FFF"/>
                </a:solidFill>
                <a:latin typeface="Calibri"/>
                <a:hlinkClick r:id="rId2"/>
              </a:rPr>
              <a:t>t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2"/>
              </a:rPr>
              <a:t>ch?v=</a:t>
            </a:r>
            <a:r>
              <a:rPr lang="en-US" sz="2400" b="0" i="0" spc="-17" baseline="0" dirty="0">
                <a:solidFill>
                  <a:srgbClr val="1D0FFF"/>
                </a:solidFill>
                <a:latin typeface="Calibri"/>
                <a:hlinkClick r:id="rId2"/>
              </a:rPr>
              <a:t>V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2"/>
              </a:rPr>
              <a:t>Cd</a:t>
            </a:r>
            <a:r>
              <a:rPr lang="en-US" sz="2400" b="0" i="0" spc="-53" baseline="0" dirty="0">
                <a:solidFill>
                  <a:srgbClr val="1D0FFF"/>
                </a:solidFill>
                <a:latin typeface="Calibri"/>
                <a:hlinkClick r:id="rId2"/>
              </a:rPr>
              <a:t>x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2"/>
              </a:rPr>
              <a:t>qn0</a:t>
            </a:r>
            <a:r>
              <a:rPr lang="en-US" sz="2400" b="0" i="0" spc="-46" baseline="0" dirty="0">
                <a:solidFill>
                  <a:srgbClr val="1D0FFF"/>
                </a:solidFill>
                <a:latin typeface="Calibri"/>
                <a:hlinkClick r:id="rId2"/>
              </a:rPr>
              <a:t>f</a:t>
            </a:r>
            <a:r>
              <a:rPr lang="en-US" sz="2400" b="0" i="0" spc="0" baseline="0" dirty="0">
                <a:solidFill>
                  <a:srgbClr val="1D0FFF"/>
                </a:solidFill>
                <a:latin typeface="Calibri"/>
                <a:hlinkClick r:id="rId2"/>
              </a:rPr>
              <a:t>cnE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Freeform 1077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8" name="Rectangle 1078"/>
          <p:cNvSpPr/>
          <p:nvPr/>
        </p:nvSpPr>
        <p:spPr>
          <a:xfrm>
            <a:off x="1390396" y="2382422"/>
            <a:ext cx="6363670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68428" algn="l"/>
                <a:tab pos="2363723" algn="l"/>
                <a:tab pos="4446594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4400" b="0" i="0" spc="-8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aming	a	Learning	P</a:t>
            </a:r>
            <a:r>
              <a:rPr lang="en-US" sz="4400" b="0" i="0" spc="-6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oblem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Freeform 1080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1" name="Freeform 1081"/>
          <p:cNvSpPr/>
          <p:nvPr/>
        </p:nvSpPr>
        <p:spPr>
          <a:xfrm>
            <a:off x="1646237" y="4838700"/>
            <a:ext cx="2165351" cy="966788"/>
          </a:xfrm>
          <a:custGeom>
            <a:avLst/>
            <a:gdLst/>
            <a:ahLst/>
            <a:cxnLst/>
            <a:rect l="0" t="0" r="0" b="0"/>
            <a:pathLst>
              <a:path w="2165351" h="966788">
                <a:moveTo>
                  <a:pt x="0" y="483394"/>
                </a:moveTo>
                <a:cubicBezTo>
                  <a:pt x="0" y="216424"/>
                  <a:pt x="484731" y="0"/>
                  <a:pt x="1082675" y="0"/>
                </a:cubicBezTo>
                <a:cubicBezTo>
                  <a:pt x="1680620" y="0"/>
                  <a:pt x="2165351" y="216424"/>
                  <a:pt x="2165351" y="483394"/>
                </a:cubicBezTo>
                <a:cubicBezTo>
                  <a:pt x="2165351" y="750366"/>
                  <a:pt x="1680620" y="966788"/>
                  <a:pt x="1082675" y="966788"/>
                </a:cubicBezTo>
                <a:cubicBezTo>
                  <a:pt x="484731" y="966788"/>
                  <a:pt x="0" y="750366"/>
                  <a:pt x="0" y="483394"/>
                </a:cubicBezTo>
                <a:close/>
                <a:moveTo>
                  <a:pt x="-110331" y="2019300"/>
                </a:moveTo>
              </a:path>
            </a:pathLst>
          </a:custGeom>
          <a:solidFill>
            <a:srgbClr val="FEFE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2" name="Freeform 1082"/>
          <p:cNvSpPr/>
          <p:nvPr/>
        </p:nvSpPr>
        <p:spPr>
          <a:xfrm flipV="1">
            <a:off x="1646237" y="4838700"/>
            <a:ext cx="2165350" cy="966788"/>
          </a:xfrm>
          <a:custGeom>
            <a:avLst/>
            <a:gdLst/>
            <a:ahLst/>
            <a:cxnLst/>
            <a:rect l="0" t="0" r="0" b="0"/>
            <a:pathLst>
              <a:path w="2165350" h="966788">
                <a:moveTo>
                  <a:pt x="0" y="483394"/>
                </a:moveTo>
                <a:cubicBezTo>
                  <a:pt x="0" y="750365"/>
                  <a:pt x="484730" y="966788"/>
                  <a:pt x="1082675" y="966788"/>
                </a:cubicBezTo>
                <a:cubicBezTo>
                  <a:pt x="1680620" y="966788"/>
                  <a:pt x="2165350" y="750365"/>
                  <a:pt x="2165350" y="483394"/>
                </a:cubicBezTo>
                <a:cubicBezTo>
                  <a:pt x="2165350" y="216422"/>
                  <a:pt x="1680620" y="0"/>
                  <a:pt x="1082675" y="0"/>
                </a:cubicBezTo>
                <a:cubicBezTo>
                  <a:pt x="484730" y="0"/>
                  <a:pt x="0" y="216422"/>
                  <a:pt x="0" y="483394"/>
                </a:cubicBezTo>
                <a:close/>
                <a:moveTo>
                  <a:pt x="483394" y="966788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83" name="Picture 108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2700" y="4292600"/>
            <a:ext cx="2197100" cy="635000"/>
          </a:xfrm>
          <a:prstGeom prst="rect">
            <a:avLst/>
          </a:prstGeom>
          <a:noFill/>
        </p:spPr>
      </p:pic>
      <p:pic>
        <p:nvPicPr>
          <p:cNvPr id="1084" name="Picture 108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00650" y="4337050"/>
            <a:ext cx="2019300" cy="434975"/>
          </a:xfrm>
          <a:prstGeom prst="rect">
            <a:avLst/>
          </a:prstGeom>
          <a:noFill/>
        </p:spPr>
      </p:pic>
      <p:sp>
        <p:nvSpPr>
          <p:cNvPr id="1085" name="Freeform 1085"/>
          <p:cNvSpPr/>
          <p:nvPr/>
        </p:nvSpPr>
        <p:spPr>
          <a:xfrm flipV="1">
            <a:off x="5213350" y="4349750"/>
            <a:ext cx="1993900" cy="409575"/>
          </a:xfrm>
          <a:custGeom>
            <a:avLst/>
            <a:gdLst/>
            <a:ahLst/>
            <a:cxnLst/>
            <a:rect l="0" t="0" r="0" b="0"/>
            <a:pathLst>
              <a:path w="1993900" h="409575">
                <a:moveTo>
                  <a:pt x="0" y="409575"/>
                </a:moveTo>
                <a:lnTo>
                  <a:pt x="1993900" y="409575"/>
                </a:lnTo>
                <a:lnTo>
                  <a:pt x="1993900" y="0"/>
                </a:lnTo>
                <a:lnTo>
                  <a:pt x="0" y="0"/>
                </a:lnTo>
                <a:lnTo>
                  <a:pt x="0" y="409575"/>
                </a:lnTo>
                <a:close/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6" name="Freeform 1086"/>
          <p:cNvSpPr/>
          <p:nvPr/>
        </p:nvSpPr>
        <p:spPr>
          <a:xfrm>
            <a:off x="3804236" y="4522788"/>
            <a:ext cx="1340851" cy="812352"/>
          </a:xfrm>
          <a:custGeom>
            <a:avLst/>
            <a:gdLst/>
            <a:ahLst/>
            <a:cxnLst/>
            <a:rect l="0" t="0" r="0" b="0"/>
            <a:pathLst>
              <a:path w="1340851" h="812352">
                <a:moveTo>
                  <a:pt x="14702" y="812352"/>
                </a:moveTo>
                <a:lnTo>
                  <a:pt x="1274694" y="56358"/>
                </a:lnTo>
                <a:lnTo>
                  <a:pt x="1289396" y="80860"/>
                </a:lnTo>
                <a:lnTo>
                  <a:pt x="1340851" y="0"/>
                </a:lnTo>
                <a:lnTo>
                  <a:pt x="1245290" y="7351"/>
                </a:lnTo>
                <a:lnTo>
                  <a:pt x="1259993" y="31854"/>
                </a:lnTo>
                <a:lnTo>
                  <a:pt x="0" y="787850"/>
                </a:lnTo>
                <a:close/>
                <a:moveTo>
                  <a:pt x="-2281376" y="2335212"/>
                </a:moveTo>
              </a:path>
            </a:pathLst>
          </a:custGeom>
          <a:solidFill>
            <a:srgbClr val="00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7" name="Freeform 1087"/>
          <p:cNvSpPr/>
          <p:nvPr/>
        </p:nvSpPr>
        <p:spPr>
          <a:xfrm>
            <a:off x="5299075" y="5102225"/>
            <a:ext cx="1851025" cy="536575"/>
          </a:xfrm>
          <a:custGeom>
            <a:avLst/>
            <a:gdLst/>
            <a:ahLst/>
            <a:cxnLst/>
            <a:rect l="0" t="0" r="0" b="0"/>
            <a:pathLst>
              <a:path w="1851025" h="536575">
                <a:moveTo>
                  <a:pt x="0" y="268288"/>
                </a:moveTo>
                <a:cubicBezTo>
                  <a:pt x="0" y="120117"/>
                  <a:pt x="414365" y="0"/>
                  <a:pt x="925512" y="0"/>
                </a:cubicBezTo>
                <a:cubicBezTo>
                  <a:pt x="1436659" y="0"/>
                  <a:pt x="1851025" y="120117"/>
                  <a:pt x="1851025" y="268288"/>
                </a:cubicBezTo>
                <a:cubicBezTo>
                  <a:pt x="1851025" y="416459"/>
                  <a:pt x="1436659" y="536575"/>
                  <a:pt x="925512" y="536575"/>
                </a:cubicBezTo>
                <a:cubicBezTo>
                  <a:pt x="414365" y="536575"/>
                  <a:pt x="0" y="416459"/>
                  <a:pt x="0" y="268288"/>
                </a:cubicBezTo>
                <a:close/>
                <a:moveTo>
                  <a:pt x="-3811588" y="1755775"/>
                </a:moveTo>
              </a:path>
            </a:pathLst>
          </a:custGeom>
          <a:solidFill>
            <a:srgbClr val="FEFE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8" name="Freeform 1088"/>
          <p:cNvSpPr/>
          <p:nvPr/>
        </p:nvSpPr>
        <p:spPr>
          <a:xfrm flipV="1">
            <a:off x="5299075" y="5102225"/>
            <a:ext cx="1851025" cy="536575"/>
          </a:xfrm>
          <a:custGeom>
            <a:avLst/>
            <a:gdLst/>
            <a:ahLst/>
            <a:cxnLst/>
            <a:rect l="0" t="0" r="0" b="0"/>
            <a:pathLst>
              <a:path w="1851025" h="536575">
                <a:moveTo>
                  <a:pt x="0" y="268287"/>
                </a:moveTo>
                <a:cubicBezTo>
                  <a:pt x="0" y="416458"/>
                  <a:pt x="414366" y="536575"/>
                  <a:pt x="925512" y="536575"/>
                </a:cubicBezTo>
                <a:cubicBezTo>
                  <a:pt x="1436659" y="536575"/>
                  <a:pt x="1851025" y="416458"/>
                  <a:pt x="1851025" y="268287"/>
                </a:cubicBezTo>
                <a:cubicBezTo>
                  <a:pt x="1851025" y="120116"/>
                  <a:pt x="1436659" y="0"/>
                  <a:pt x="925512" y="0"/>
                </a:cubicBezTo>
                <a:cubicBezTo>
                  <a:pt x="414366" y="0"/>
                  <a:pt x="0" y="120116"/>
                  <a:pt x="0" y="268287"/>
                </a:cubicBezTo>
                <a:close/>
                <a:moveTo>
                  <a:pt x="268287" y="536575"/>
                </a:moveTo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89" name="Picture 108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2700" y="5905500"/>
            <a:ext cx="2197100" cy="927100"/>
          </a:xfrm>
          <a:prstGeom prst="rect">
            <a:avLst/>
          </a:prstGeom>
          <a:noFill/>
        </p:spPr>
      </p:pic>
      <p:pic>
        <p:nvPicPr>
          <p:cNvPr id="1090" name="Picture 109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07000" y="5959475"/>
            <a:ext cx="2019300" cy="739775"/>
          </a:xfrm>
          <a:prstGeom prst="rect">
            <a:avLst/>
          </a:prstGeom>
          <a:noFill/>
        </p:spPr>
      </p:pic>
      <p:sp>
        <p:nvSpPr>
          <p:cNvPr id="1091" name="Freeform 1091"/>
          <p:cNvSpPr/>
          <p:nvPr/>
        </p:nvSpPr>
        <p:spPr>
          <a:xfrm flipV="1">
            <a:off x="5219700" y="5972175"/>
            <a:ext cx="1993900" cy="714375"/>
          </a:xfrm>
          <a:custGeom>
            <a:avLst/>
            <a:gdLst/>
            <a:ahLst/>
            <a:cxnLst/>
            <a:rect l="0" t="0" r="0" b="0"/>
            <a:pathLst>
              <a:path w="1993900" h="714375">
                <a:moveTo>
                  <a:pt x="0" y="714375"/>
                </a:moveTo>
                <a:lnTo>
                  <a:pt x="1993900" y="714375"/>
                </a:lnTo>
                <a:lnTo>
                  <a:pt x="1993900" y="0"/>
                </a:lnTo>
                <a:lnTo>
                  <a:pt x="0" y="0"/>
                </a:lnTo>
                <a:lnTo>
                  <a:pt x="0" y="714375"/>
                </a:lnTo>
                <a:close/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2" name="Freeform 1092"/>
          <p:cNvSpPr/>
          <p:nvPr/>
        </p:nvSpPr>
        <p:spPr>
          <a:xfrm>
            <a:off x="6178193" y="4758731"/>
            <a:ext cx="85651" cy="343494"/>
          </a:xfrm>
          <a:custGeom>
            <a:avLst/>
            <a:gdLst/>
            <a:ahLst/>
            <a:cxnLst/>
            <a:rect l="0" t="0" r="0" b="0"/>
            <a:pathLst>
              <a:path w="85651" h="343494">
                <a:moveTo>
                  <a:pt x="46381" y="0"/>
                </a:moveTo>
                <a:lnTo>
                  <a:pt x="57100" y="257249"/>
                </a:lnTo>
                <a:lnTo>
                  <a:pt x="85651" y="256059"/>
                </a:lnTo>
                <a:lnTo>
                  <a:pt x="46394" y="343494"/>
                </a:lnTo>
                <a:lnTo>
                  <a:pt x="0" y="259629"/>
                </a:lnTo>
                <a:lnTo>
                  <a:pt x="28551" y="258439"/>
                </a:lnTo>
                <a:lnTo>
                  <a:pt x="17832" y="1189"/>
                </a:lnTo>
                <a:close/>
                <a:moveTo>
                  <a:pt x="-4078924" y="2099269"/>
                </a:moveTo>
              </a:path>
            </a:pathLst>
          </a:custGeom>
          <a:solidFill>
            <a:srgbClr val="00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3" name="Freeform 1093"/>
          <p:cNvSpPr/>
          <p:nvPr/>
        </p:nvSpPr>
        <p:spPr>
          <a:xfrm>
            <a:off x="6175839" y="5638460"/>
            <a:ext cx="85701" cy="333715"/>
          </a:xfrm>
          <a:custGeom>
            <a:avLst/>
            <a:gdLst/>
            <a:ahLst/>
            <a:cxnLst/>
            <a:rect l="0" t="0" r="0" b="0"/>
            <a:pathLst>
              <a:path w="85701" h="333715">
                <a:moveTo>
                  <a:pt x="34464" y="0"/>
                </a:moveTo>
                <a:lnTo>
                  <a:pt x="28568" y="247675"/>
                </a:lnTo>
                <a:lnTo>
                  <a:pt x="0" y="246994"/>
                </a:lnTo>
                <a:lnTo>
                  <a:pt x="40811" y="333715"/>
                </a:lnTo>
                <a:lnTo>
                  <a:pt x="85701" y="249035"/>
                </a:lnTo>
                <a:lnTo>
                  <a:pt x="57135" y="248355"/>
                </a:lnTo>
                <a:lnTo>
                  <a:pt x="63032" y="681"/>
                </a:lnTo>
                <a:close/>
                <a:moveTo>
                  <a:pt x="-4956299" y="1219540"/>
                </a:moveTo>
              </a:path>
            </a:pathLst>
          </a:custGeom>
          <a:solidFill>
            <a:srgbClr val="00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4" name="Freeform 1094"/>
          <p:cNvSpPr/>
          <p:nvPr/>
        </p:nvSpPr>
        <p:spPr>
          <a:xfrm>
            <a:off x="3803279" y="5311265"/>
            <a:ext cx="1416421" cy="1018098"/>
          </a:xfrm>
          <a:custGeom>
            <a:avLst/>
            <a:gdLst/>
            <a:ahLst/>
            <a:cxnLst/>
            <a:rect l="0" t="0" r="0" b="0"/>
            <a:pathLst>
              <a:path w="1416421" h="1018098">
                <a:moveTo>
                  <a:pt x="16616" y="0"/>
                </a:moveTo>
                <a:lnTo>
                  <a:pt x="1354987" y="956626"/>
                </a:lnTo>
                <a:lnTo>
                  <a:pt x="1371603" y="933379"/>
                </a:lnTo>
                <a:lnTo>
                  <a:pt x="1416421" y="1018098"/>
                </a:lnTo>
                <a:lnTo>
                  <a:pt x="1321755" y="1003120"/>
                </a:lnTo>
                <a:lnTo>
                  <a:pt x="1338371" y="979873"/>
                </a:lnTo>
                <a:lnTo>
                  <a:pt x="0" y="23247"/>
                </a:lnTo>
                <a:close/>
                <a:moveTo>
                  <a:pt x="-2256544" y="1546735"/>
                </a:moveTo>
              </a:path>
            </a:pathLst>
          </a:custGeom>
          <a:solidFill>
            <a:srgbClr val="000000">
              <a:alpha val="10000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95" name="Rectangle 1095"/>
          <p:cNvSpPr/>
          <p:nvPr/>
        </p:nvSpPr>
        <p:spPr>
          <a:xfrm>
            <a:off x="1354772" y="-6766"/>
            <a:ext cx="6436258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340254" algn="l"/>
                <a:tab pos="2735884" algn="l"/>
                <a:tab pos="4819370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Designing	a	Learning	</a:t>
            </a:r>
            <a:r>
              <a:rPr lang="en-US" sz="4400" b="0" i="0" spc="-47" baseline="0" dirty="0">
                <a:solidFill>
                  <a:srgbClr val="000000"/>
                </a:solidFill>
                <a:latin typeface="Calibri"/>
              </a:rPr>
              <a:t>Sys</a:t>
            </a:r>
            <a:r>
              <a:rPr lang="en-US" sz="4400" b="0" i="0" spc="-4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em</a:t>
            </a:r>
          </a:p>
        </p:txBody>
      </p:sp>
      <p:sp>
        <p:nvSpPr>
          <p:cNvPr id="1096" name="Rectangle 1096"/>
          <p:cNvSpPr/>
          <p:nvPr/>
        </p:nvSpPr>
        <p:spPr>
          <a:xfrm>
            <a:off x="777240" y="1245952"/>
            <a:ext cx="5610816" cy="9528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490670" algn="l"/>
                <a:tab pos="2054225" algn="l"/>
                <a:tab pos="3244098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Choose	the	t</a:t>
            </a:r>
            <a:r>
              <a:rPr lang="en-US" sz="2800" b="0" i="0" spc="-5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aining	</a:t>
            </a:r>
            <a:r>
              <a:rPr lang="en-US" sz="2800" b="0" i="0" spc="-49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xperience</a:t>
            </a:r>
          </a:p>
          <a:p>
            <a:pPr marL="0">
              <a:lnSpc>
                <a:spcPts val="3400"/>
              </a:lnSpc>
              <a:tabLst>
                <a:tab pos="1491274" algn="l"/>
                <a:tab pos="2572511" algn="l"/>
                <a:tab pos="3380790" algn="l"/>
                <a:tab pos="4064952" algn="l"/>
                <a:tab pos="4509452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Choose	</a:t>
            </a:r>
            <a:r>
              <a:rPr lang="en-US" sz="2800" b="0" i="0" spc="-50" baseline="0" dirty="0">
                <a:solidFill>
                  <a:srgbClr val="000000"/>
                </a:solidFill>
                <a:latin typeface="Calibri"/>
              </a:rPr>
              <a:t>ex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actly	wh</a:t>
            </a:r>
            <a:r>
              <a:rPr lang="en-US" sz="2800" b="0" i="0" spc="-31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	is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	be	learned</a:t>
            </a:r>
          </a:p>
        </p:txBody>
      </p:sp>
      <p:sp>
        <p:nvSpPr>
          <p:cNvPr id="1097" name="Rectangle 1097"/>
          <p:cNvSpPr/>
          <p:nvPr/>
        </p:nvSpPr>
        <p:spPr>
          <a:xfrm>
            <a:off x="1234439" y="2119519"/>
            <a:ext cx="3109412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28675" algn="l"/>
                <a:tab pos="1211262" algn="l"/>
                <a:tab pos="2064893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i.e.	the	</a:t>
            </a:r>
            <a:r>
              <a:rPr lang="en-US" sz="2400" b="1" i="1" spc="-22" baseline="0" dirty="0">
                <a:solidFill>
                  <a:srgbClr val="F40000"/>
                </a:solidFill>
                <a:latin typeface="Calibri"/>
              </a:rPr>
              <a:t>t</a:t>
            </a:r>
            <a:r>
              <a:rPr lang="en-US" sz="2400" b="1" i="1" spc="0" baseline="0" dirty="0">
                <a:solidFill>
                  <a:srgbClr val="F40000"/>
                </a:solidFill>
                <a:latin typeface="Calibri"/>
              </a:rPr>
              <a:t>arg</a:t>
            </a:r>
            <a:r>
              <a:rPr lang="en-US" sz="2400" b="1" i="1" spc="-18" baseline="0" dirty="0">
                <a:solidFill>
                  <a:srgbClr val="F40000"/>
                </a:solidFill>
                <a:latin typeface="Calibri"/>
              </a:rPr>
              <a:t>e</a:t>
            </a:r>
            <a:r>
              <a:rPr lang="en-US" sz="2400" b="1" i="1" spc="0" baseline="0" dirty="0">
                <a:solidFill>
                  <a:srgbClr val="F40000"/>
                </a:solidFill>
                <a:latin typeface="Calibri"/>
              </a:rPr>
              <a:t>t	function</a:t>
            </a:r>
          </a:p>
        </p:txBody>
      </p:sp>
      <p:sp>
        <p:nvSpPr>
          <p:cNvPr id="1098" name="Rectangle 1098"/>
          <p:cNvSpPr/>
          <p:nvPr/>
        </p:nvSpPr>
        <p:spPr>
          <a:xfrm>
            <a:off x="777240" y="2465152"/>
            <a:ext cx="6774632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491274" algn="l"/>
                <a:tab pos="2200269" algn="l"/>
                <a:tab pos="2584886" algn="l"/>
                <a:tab pos="4063471" algn="l"/>
                <a:tab pos="4627382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Choose	how	</a:t>
            </a:r>
            <a:r>
              <a:rPr lang="en-US" sz="2800" b="0" i="0" spc="-2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	</a:t>
            </a:r>
            <a:r>
              <a:rPr lang="en-US" sz="28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ep</a:t>
            </a:r>
            <a:r>
              <a:rPr lang="en-US" sz="28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ese</a:t>
            </a:r>
            <a:r>
              <a:rPr lang="en-US" sz="2800" b="0" i="0" spc="-20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	the	</a:t>
            </a:r>
            <a:r>
              <a:rPr lang="en-US" sz="2800" b="0" i="0" spc="-3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-31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800" b="0" i="0" spc="-2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tfunction</a:t>
            </a:r>
          </a:p>
        </p:txBody>
      </p:sp>
      <p:sp>
        <p:nvSpPr>
          <p:cNvPr id="1099" name="Rectangle 1099"/>
          <p:cNvSpPr/>
          <p:nvPr/>
        </p:nvSpPr>
        <p:spPr>
          <a:xfrm>
            <a:off x="777240" y="2896952"/>
            <a:ext cx="7111755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490662" algn="l"/>
                <a:tab pos="1741502" algn="l"/>
                <a:tab pos="2995810" algn="l"/>
                <a:tab pos="4474590" algn="l"/>
                <a:tab pos="4858887" algn="l"/>
                <a:tab pos="5606145" algn="l"/>
                <a:tab pos="6169985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Choose	a	learning	al</a:t>
            </a:r>
            <a:r>
              <a:rPr lang="en-US" sz="2800" b="0" i="0" spc="-24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orithm	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	in</a:t>
            </a:r>
            <a:r>
              <a:rPr lang="en-US" sz="2800" b="0" i="0" spc="-71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er	the	</a:t>
            </a:r>
            <a:r>
              <a:rPr lang="en-US" sz="2800" b="0" i="0" spc="-3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800" b="0" i="0" spc="-2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</a:t>
            </a:r>
          </a:p>
        </p:txBody>
      </p:sp>
      <p:sp>
        <p:nvSpPr>
          <p:cNvPr id="1100" name="Rectangle 1100"/>
          <p:cNvSpPr/>
          <p:nvPr/>
        </p:nvSpPr>
        <p:spPr>
          <a:xfrm>
            <a:off x="1120139" y="3239852"/>
            <a:ext cx="4215711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88836" algn="l"/>
                <a:tab pos="2067600" algn="l"/>
                <a:tab pos="2631122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function	f</a:t>
            </a:r>
            <a:r>
              <a:rPr lang="en-US" sz="28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om	the	</a:t>
            </a:r>
            <a:r>
              <a:rPr lang="en-US" sz="2800" b="0" i="0" spc="-5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xperience</a:t>
            </a:r>
          </a:p>
        </p:txBody>
      </p:sp>
      <p:sp>
        <p:nvSpPr>
          <p:cNvPr id="1101" name="Rectangle 1101"/>
          <p:cNvSpPr/>
          <p:nvPr/>
        </p:nvSpPr>
        <p:spPr>
          <a:xfrm>
            <a:off x="2053346" y="4990223"/>
            <a:ext cx="1280868" cy="601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vi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onme</a:t>
            </a:r>
            <a:r>
              <a:rPr lang="en-US" sz="1800" b="0" i="0" spc="-1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t/</a:t>
            </a:r>
          </a:p>
          <a:p>
            <a:pPr marL="0">
              <a:lnSpc>
                <a:spcPts val="210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Experience</a:t>
            </a:r>
          </a:p>
        </p:txBody>
      </p:sp>
      <p:sp>
        <p:nvSpPr>
          <p:cNvPr id="1102" name="Rectangle 1102"/>
          <p:cNvSpPr/>
          <p:nvPr/>
        </p:nvSpPr>
        <p:spPr>
          <a:xfrm>
            <a:off x="5303349" y="4359827"/>
            <a:ext cx="714740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Learner</a:t>
            </a:r>
          </a:p>
        </p:txBody>
      </p:sp>
      <p:sp>
        <p:nvSpPr>
          <p:cNvPr id="1103" name="Rectangle 1103"/>
          <p:cNvSpPr/>
          <p:nvPr/>
        </p:nvSpPr>
        <p:spPr>
          <a:xfrm>
            <a:off x="5660151" y="5175802"/>
            <a:ext cx="1026962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26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nowled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ge</a:t>
            </a:r>
          </a:p>
        </p:txBody>
      </p:sp>
      <p:sp>
        <p:nvSpPr>
          <p:cNvPr id="1104" name="Rectangle 1104"/>
          <p:cNvSpPr/>
          <p:nvPr/>
        </p:nvSpPr>
        <p:spPr>
          <a:xfrm>
            <a:off x="5309699" y="5997492"/>
            <a:ext cx="1195349" cy="601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42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er</a:t>
            </a:r>
            <a:r>
              <a:rPr lang="en-US" sz="1800" b="0" i="0" spc="-35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ormance</a:t>
            </a:r>
          </a:p>
          <a:p>
            <a:pPr marL="0">
              <a:lnSpc>
                <a:spcPts val="210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Eleme</a:t>
            </a:r>
            <a:r>
              <a:rPr lang="en-US" sz="1800" b="0" i="0" spc="-11" baseline="0" dirty="0">
                <a:solidFill>
                  <a:srgbClr val="000000"/>
                </a:solidFill>
                <a:latin typeface="Calibri"/>
              </a:rPr>
              <a:t>nt</a:t>
            </a:r>
          </a:p>
        </p:txBody>
      </p:sp>
      <p:sp>
        <p:nvSpPr>
          <p:cNvPr id="1106" name="Rectangle 1106"/>
          <p:cNvSpPr/>
          <p:nvPr/>
        </p:nvSpPr>
        <p:spPr>
          <a:xfrm>
            <a:off x="3596640" y="4390862"/>
            <a:ext cx="1199098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87938" algn="l"/>
              </a:tabLst>
            </a:pPr>
            <a:r>
              <a:rPr lang="en-US" sz="1800" b="0" i="0" spc="-11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aining	d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5" baseline="0" dirty="0">
                <a:solidFill>
                  <a:srgbClr val="000000"/>
                </a:solidFill>
                <a:latin typeface="Calibri"/>
              </a:rPr>
              <a:t>ta</a:t>
            </a:r>
          </a:p>
        </p:txBody>
      </p:sp>
      <p:sp>
        <p:nvSpPr>
          <p:cNvPr id="1107" name="Rectangle 1107"/>
          <p:cNvSpPr/>
          <p:nvPr/>
        </p:nvSpPr>
        <p:spPr>
          <a:xfrm>
            <a:off x="3573801" y="5843981"/>
            <a:ext cx="1112390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701299" algn="l"/>
              </a:tabLst>
            </a:pPr>
            <a:r>
              <a:rPr lang="en-US" sz="1800" b="0" i="0" spc="-16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ting	d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6" baseline="0" dirty="0">
                <a:solidFill>
                  <a:srgbClr val="000000"/>
                </a:solidFill>
                <a:latin typeface="Calibri"/>
              </a:rPr>
              <a:t>ta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Freeform 1109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10" name="Rectangle 1110"/>
          <p:cNvSpPr/>
          <p:nvPr/>
        </p:nvSpPr>
        <p:spPr>
          <a:xfrm>
            <a:off x="1381125" y="-6766"/>
            <a:ext cx="6383954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26965" algn="l"/>
                <a:tab pos="2664246" algn="l"/>
                <a:tab pos="3693556" algn="l"/>
              </a:tabLst>
            </a:pPr>
            <a:r>
              <a:rPr lang="en-US" sz="4400" b="0" i="0" spc="-26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-8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aining	</a:t>
            </a:r>
            <a:r>
              <a:rPr lang="en-US" sz="4400" b="0" i="0" spc="-20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s.	</a:t>
            </a:r>
            <a:r>
              <a:rPr lang="en-US" sz="4400" b="0" i="0" spc="-38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400" b="0" i="0" spc="-4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	Di</a:t>
            </a:r>
            <a:r>
              <a:rPr lang="en-US" sz="4400" b="0" i="0" spc="-4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tribution</a:t>
            </a:r>
          </a:p>
        </p:txBody>
      </p:sp>
      <p:sp>
        <p:nvSpPr>
          <p:cNvPr id="1111" name="Rectangle 1111"/>
          <p:cNvSpPr/>
          <p:nvPr/>
        </p:nvSpPr>
        <p:spPr>
          <a:xfrm>
            <a:off x="548640" y="1058185"/>
            <a:ext cx="7844963" cy="10780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83833" algn="l"/>
                <a:tab pos="2582291" algn="l"/>
                <a:tab pos="3928490" algn="l"/>
                <a:tab pos="4699228" algn="l"/>
                <a:tab pos="5343778" algn="l"/>
                <a:tab pos="6708673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-113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	</a:t>
            </a:r>
            <a:r>
              <a:rPr lang="en-US" sz="3200" b="0" i="0" spc="-21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ene</a:t>
            </a:r>
            <a:r>
              <a:rPr lang="en-US" sz="3200" b="0" i="0" spc="-6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ally	assume	th</a:t>
            </a:r>
            <a:r>
              <a:rPr lang="en-US" sz="3200" b="0" i="0" spc="-2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	the	t</a:t>
            </a:r>
            <a:r>
              <a:rPr lang="en-US" sz="3200" b="0" i="0" spc="-6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aining	and</a:t>
            </a:r>
          </a:p>
          <a:p>
            <a:pPr marL="342900">
              <a:lnSpc>
                <a:spcPts val="3800"/>
              </a:lnSpc>
              <a:tabLst>
                <a:tab pos="1059992" algn="l"/>
                <a:tab pos="2705953" algn="l"/>
                <a:tab pos="3331240" algn="l"/>
                <a:tab pos="5817433" algn="l"/>
                <a:tab pos="6954702" algn="l"/>
              </a:tabLst>
            </a:pPr>
            <a:r>
              <a:rPr lang="en-US" sz="3200" b="0" i="0" spc="-3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-3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	</a:t>
            </a:r>
            <a:r>
              <a:rPr lang="en-US" sz="3200" b="0" i="0" spc="-55" baseline="0" dirty="0">
                <a:solidFill>
                  <a:srgbClr val="000000"/>
                </a:solidFill>
                <a:latin typeface="Calibri"/>
              </a:rPr>
              <a:t>ex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amples	a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	independe</a:t>
            </a:r>
            <a:r>
              <a:rPr lang="en-US" sz="3200" b="0" i="0" spc="-23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tly	d</a:t>
            </a:r>
            <a:r>
              <a:rPr lang="en-US" sz="3200" b="0" i="0" spc="-6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-1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wn	f</a:t>
            </a:r>
            <a:r>
              <a:rPr lang="en-US" sz="3200" b="0" i="0" spc="-5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om</a:t>
            </a:r>
          </a:p>
        </p:txBody>
      </p:sp>
      <p:sp>
        <p:nvSpPr>
          <p:cNvPr id="1112" name="Rectangle 1112"/>
          <p:cNvSpPr/>
          <p:nvPr/>
        </p:nvSpPr>
        <p:spPr>
          <a:xfrm>
            <a:off x="891539" y="2036085"/>
            <a:ext cx="5995997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44387" algn="l"/>
                <a:tab pos="1617919" algn="l"/>
                <a:tab pos="2820944" algn="l"/>
                <a:tab pos="4834128" algn="l"/>
                <a:tab pos="5263705" algn="l"/>
              </a:tabLst>
            </a:pP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the	same	</a:t>
            </a:r>
            <a:r>
              <a:rPr lang="en-US" sz="3200" b="0" i="0" spc="-14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3200" b="0" i="0" spc="-26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-6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all	di</a:t>
            </a:r>
            <a:r>
              <a:rPr lang="en-US" sz="3200" b="0" i="0" spc="-3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tribution	of	d</a:t>
            </a:r>
            <a:r>
              <a:rPr lang="en-US" sz="3200" b="0" i="0" spc="-25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-35" baseline="0" dirty="0">
                <a:solidFill>
                  <a:srgbClr val="000000"/>
                </a:solidFill>
                <a:latin typeface="Calibri"/>
              </a:rPr>
              <a:t>ta</a:t>
            </a:r>
          </a:p>
        </p:txBody>
      </p:sp>
      <p:sp>
        <p:nvSpPr>
          <p:cNvPr id="1113" name="Rectangle 1113"/>
          <p:cNvSpPr/>
          <p:nvPr/>
        </p:nvSpPr>
        <p:spPr>
          <a:xfrm>
            <a:off x="1005839" y="2617552"/>
            <a:ext cx="7452319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45784" algn="l"/>
                <a:tab pos="1406032" algn="l"/>
                <a:tab pos="2014285" algn="l"/>
                <a:tab pos="2924322" algn="l"/>
                <a:tab pos="3865453" algn="l"/>
                <a:tab pos="4880762" algn="l"/>
                <a:tab pos="5373766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-106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	</a:t>
            </a:r>
            <a:r>
              <a:rPr lang="en-US" sz="2800" b="0" i="0" spc="-19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all	this	“i.i.d”	which	</a:t>
            </a:r>
            <a:r>
              <a:rPr lang="en-US" sz="2800" b="0" i="0" spc="-2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-3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ands	</a:t>
            </a:r>
            <a:r>
              <a:rPr lang="en-US" sz="2800" b="0" i="0" spc="-6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	“independe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</a:t>
            </a:r>
          </a:p>
        </p:txBody>
      </p:sp>
      <p:sp>
        <p:nvSpPr>
          <p:cNvPr id="1114" name="Rectangle 1114"/>
          <p:cNvSpPr/>
          <p:nvPr/>
        </p:nvSpPr>
        <p:spPr>
          <a:xfrm>
            <a:off x="1291589" y="3049352"/>
            <a:ext cx="3905470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25475" algn="l"/>
                <a:tab pos="2175192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and	ide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ti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ally	di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tribu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ed”</a:t>
            </a:r>
          </a:p>
        </p:txBody>
      </p:sp>
      <p:sp>
        <p:nvSpPr>
          <p:cNvPr id="1115" name="Rectangle 1115"/>
          <p:cNvSpPr/>
          <p:nvPr/>
        </p:nvSpPr>
        <p:spPr>
          <a:xfrm>
            <a:off x="548640" y="3852185"/>
            <a:ext cx="7348707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62005" algn="l"/>
                <a:tab pos="2307559" algn="l"/>
                <a:tab pos="2932562" algn="l"/>
                <a:tab pos="3589751" algn="l"/>
                <a:tab pos="5900582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If	</a:t>
            </a:r>
            <a:r>
              <a:rPr lang="en-US" sz="3200" b="0" i="0" spc="-55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-56" baseline="0" dirty="0">
                <a:solidFill>
                  <a:srgbClr val="000000"/>
                </a:solidFill>
                <a:latin typeface="Calibri"/>
              </a:rPr>
              <a:t>x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amples	a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	not	independe</a:t>
            </a:r>
            <a:r>
              <a:rPr lang="en-US" sz="3200" b="0" i="0" spc="-22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t,	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equi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es</a:t>
            </a:r>
          </a:p>
        </p:txBody>
      </p:sp>
      <p:sp>
        <p:nvSpPr>
          <p:cNvPr id="1116" name="Rectangle 1116"/>
          <p:cNvSpPr/>
          <p:nvPr/>
        </p:nvSpPr>
        <p:spPr>
          <a:xfrm>
            <a:off x="891539" y="4334785"/>
            <a:ext cx="3846096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67954" algn="l"/>
              </a:tabLst>
            </a:pPr>
            <a:r>
              <a:rPr lang="en-US" sz="3200" b="1" i="1" spc="-35" baseline="0" dirty="0">
                <a:solidFill>
                  <a:srgbClr val="F40000"/>
                </a:solidFill>
                <a:latin typeface="Calibri"/>
              </a:rPr>
              <a:t>c</a:t>
            </a:r>
            <a:r>
              <a:rPr lang="en-US" sz="3200" b="1" i="1" spc="0" baseline="0" dirty="0">
                <a:solidFill>
                  <a:srgbClr val="F40000"/>
                </a:solidFill>
                <a:latin typeface="Calibri"/>
              </a:rPr>
              <a:t>ollective	classifi</a:t>
            </a:r>
            <a:r>
              <a:rPr lang="en-US" sz="3200" b="1" i="1" spc="-29" baseline="0" dirty="0">
                <a:solidFill>
                  <a:srgbClr val="F40000"/>
                </a:solidFill>
                <a:latin typeface="Calibri"/>
              </a:rPr>
              <a:t>c</a:t>
            </a:r>
            <a:r>
              <a:rPr lang="en-US" sz="3200" b="1" i="1" spc="0" baseline="0" dirty="0">
                <a:solidFill>
                  <a:srgbClr val="F40000"/>
                </a:solidFill>
                <a:latin typeface="Calibri"/>
              </a:rPr>
              <a:t>ation</a:t>
            </a:r>
          </a:p>
        </p:txBody>
      </p:sp>
      <p:sp>
        <p:nvSpPr>
          <p:cNvPr id="1117" name="Rectangle 1117"/>
          <p:cNvSpPr/>
          <p:nvPr/>
        </p:nvSpPr>
        <p:spPr>
          <a:xfrm>
            <a:off x="548640" y="5122185"/>
            <a:ext cx="6807057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662005" algn="l"/>
                <a:tab pos="1378976" algn="l"/>
                <a:tab pos="3392200" algn="l"/>
                <a:tab pos="3736705" algn="l"/>
                <a:tab pos="5358932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If	</a:t>
            </a:r>
            <a:r>
              <a:rPr lang="en-US" sz="3200" b="0" i="0" spc="-3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-3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	di</a:t>
            </a:r>
            <a:r>
              <a:rPr lang="en-US" sz="3200" b="0" i="0" spc="-3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tribution	is	di</a:t>
            </a:r>
            <a:r>
              <a:rPr lang="en-US" sz="3200" b="0" i="0" spc="-31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3200" b="0" i="0" spc="-79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-22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t,	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equi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es</a:t>
            </a:r>
          </a:p>
        </p:txBody>
      </p:sp>
      <p:sp>
        <p:nvSpPr>
          <p:cNvPr id="1118" name="Rectangle 1118"/>
          <p:cNvSpPr/>
          <p:nvPr/>
        </p:nvSpPr>
        <p:spPr>
          <a:xfrm>
            <a:off x="891539" y="5617485"/>
            <a:ext cx="2832168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432242" algn="l"/>
              </a:tabLst>
            </a:pPr>
            <a:r>
              <a:rPr lang="en-US" sz="3200" b="1" i="1" spc="0" baseline="0" dirty="0">
                <a:solidFill>
                  <a:srgbClr val="F40000"/>
                </a:solidFill>
                <a:latin typeface="Calibri"/>
              </a:rPr>
              <a:t>trans</a:t>
            </a:r>
            <a:r>
              <a:rPr lang="en-US" sz="3200" b="1" i="1" spc="-33" baseline="0" dirty="0">
                <a:solidFill>
                  <a:srgbClr val="F40000"/>
                </a:solidFill>
                <a:latin typeface="Calibri"/>
              </a:rPr>
              <a:t>f</a:t>
            </a:r>
            <a:r>
              <a:rPr lang="en-US" sz="3200" b="1" i="1" spc="0" baseline="0" dirty="0">
                <a:solidFill>
                  <a:srgbClr val="F40000"/>
                </a:solidFill>
                <a:latin typeface="Calibri"/>
              </a:rPr>
              <a:t>er	learning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40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1" name="Picture 14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291622"/>
            <a:ext cx="2082477" cy="1667640"/>
          </a:xfrm>
          <a:prstGeom prst="rect">
            <a:avLst/>
          </a:prstGeom>
          <a:noFill/>
        </p:spPr>
      </p:pic>
      <p:pic>
        <p:nvPicPr>
          <p:cNvPr id="142" name="Picture 14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2200" y="3291622"/>
            <a:ext cx="2001169" cy="1667640"/>
          </a:xfrm>
          <a:prstGeom prst="rect">
            <a:avLst/>
          </a:prstGeom>
          <a:noFill/>
        </p:spPr>
      </p:pic>
      <p:pic>
        <p:nvPicPr>
          <p:cNvPr id="143" name="Picture 14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3192" y="3275220"/>
            <a:ext cx="1998874" cy="1696741"/>
          </a:xfrm>
          <a:prstGeom prst="rect">
            <a:avLst/>
          </a:prstGeom>
          <a:noFill/>
        </p:spPr>
      </p:pic>
      <p:pic>
        <p:nvPicPr>
          <p:cNvPr id="144" name="Picture 14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9189" y="3278922"/>
            <a:ext cx="1855427" cy="1693039"/>
          </a:xfrm>
          <a:prstGeom prst="rect">
            <a:avLst/>
          </a:prstGeom>
          <a:noFill/>
        </p:spPr>
      </p:pic>
      <p:sp>
        <p:nvSpPr>
          <p:cNvPr id="145" name="Rectangle 145"/>
          <p:cNvSpPr/>
          <p:nvPr/>
        </p:nvSpPr>
        <p:spPr>
          <a:xfrm>
            <a:off x="742569" y="20981"/>
            <a:ext cx="7659116" cy="7443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52550" algn="l"/>
                <a:tab pos="2047849" algn="l"/>
                <a:tab pos="2848711" algn="l"/>
                <a:tab pos="3739286" algn="l"/>
                <a:tab pos="5647486" algn="l"/>
              </a:tabLst>
            </a:pP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When	Do	</a:t>
            </a:r>
            <a:r>
              <a:rPr lang="en-US" sz="4000" b="0" i="0" spc="-142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e	Use	Machine	Learning?</a:t>
            </a:r>
          </a:p>
        </p:txBody>
      </p:sp>
      <p:sp>
        <p:nvSpPr>
          <p:cNvPr id="146" name="Rectangle 146"/>
          <p:cNvSpPr/>
          <p:nvPr/>
        </p:nvSpPr>
        <p:spPr>
          <a:xfrm>
            <a:off x="548640" y="1030052"/>
            <a:ext cx="2508300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34929" algn="l"/>
                <a:tab pos="836612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ML	is	use</a:t>
            </a:r>
            <a:r>
              <a:rPr lang="en-US" sz="2800" b="0" i="0" spc="641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when:</a:t>
            </a:r>
          </a:p>
        </p:txBody>
      </p:sp>
      <p:sp>
        <p:nvSpPr>
          <p:cNvPr id="147" name="Rectangle 147"/>
          <p:cNvSpPr/>
          <p:nvPr/>
        </p:nvSpPr>
        <p:spPr>
          <a:xfrm>
            <a:off x="548640" y="1509919"/>
            <a:ext cx="7464259" cy="16530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  <a:tab pos="1311275" algn="l"/>
                <a:tab pos="3672077" algn="l"/>
                <a:tab pos="6121196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Human	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xpertis</a:t>
            </a:r>
            <a:r>
              <a:rPr lang="en-US" sz="2400" b="0" i="0" spc="54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doe</a:t>
            </a:r>
            <a:r>
              <a:rPr lang="en-US" sz="2400" b="0" i="0" spc="53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not	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xi</a:t>
            </a:r>
            <a:r>
              <a:rPr lang="en-US" sz="2400" b="0" i="0" spc="-2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53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(n</a:t>
            </a:r>
            <a:r>
              <a:rPr lang="en-US" sz="2400" b="0" i="0" spc="-3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vi</a:t>
            </a:r>
            <a:r>
              <a:rPr lang="en-US" sz="2400" b="0" i="0" spc="-49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tin</a:t>
            </a:r>
            <a:r>
              <a:rPr lang="en-US" sz="2400" b="0" i="0" spc="534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on	Ma</a:t>
            </a:r>
            <a:r>
              <a:rPr lang="en-US" sz="2400" b="0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s)</a:t>
            </a:r>
          </a:p>
          <a:p>
            <a:pPr marL="0">
              <a:lnSpc>
                <a:spcPts val="3100"/>
              </a:lnSpc>
              <a:tabLst>
                <a:tab pos="342899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Human</a:t>
            </a:r>
            <a:r>
              <a:rPr lang="en-US" sz="2400" b="0" i="0" spc="53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an’</a:t>
            </a:r>
            <a:r>
              <a:rPr lang="en-US" sz="2400" b="0" i="0" spc="53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xplai</a:t>
            </a:r>
            <a:r>
              <a:rPr lang="en-US" sz="2400" b="0" i="0" spc="542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thei</a:t>
            </a:r>
            <a:r>
              <a:rPr lang="en-US" sz="2400" b="0" i="0" spc="53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xpertis</a:t>
            </a:r>
            <a:r>
              <a:rPr lang="en-US" sz="2400" b="0" i="0" spc="54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(speec</a:t>
            </a:r>
            <a:r>
              <a:rPr lang="en-US" sz="2400" b="0" i="0" spc="543" baseline="0" dirty="0">
                <a:solidFill>
                  <a:srgbClr val="000000"/>
                </a:solidFill>
                <a:latin typeface="Calibri"/>
              </a:rPr>
              <a:t>h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ognition)</a:t>
            </a:r>
          </a:p>
          <a:p>
            <a:pPr marL="0">
              <a:lnSpc>
                <a:spcPts val="3200"/>
              </a:lnSpc>
              <a:tabLst>
                <a:tab pos="342899" algn="l"/>
                <a:tab pos="2403284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Model</a:t>
            </a:r>
            <a:r>
              <a:rPr lang="en-US" sz="2400" b="0" i="0" spc="535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mu</a:t>
            </a:r>
            <a:r>
              <a:rPr lang="en-US" sz="2400" b="0" i="0" spc="-2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53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be	cu</a:t>
            </a:r>
            <a:r>
              <a:rPr lang="en-US" sz="2400" b="0" i="0" spc="-27" baseline="0" dirty="0">
                <a:solidFill>
                  <a:srgbClr val="000000"/>
                </a:solidFill>
                <a:latin typeface="Calibri"/>
              </a:rPr>
              <a:t>st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omi</a:t>
            </a:r>
            <a:r>
              <a:rPr lang="en-US" sz="2400" b="0" i="0" spc="-51" baseline="0" dirty="0">
                <a:solidFill>
                  <a:srgbClr val="000000"/>
                </a:solidFill>
                <a:latin typeface="Calibri"/>
              </a:rPr>
              <a:t>z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541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(pe</a:t>
            </a:r>
            <a:r>
              <a:rPr lang="en-US" sz="2400" b="0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sonali</a:t>
            </a:r>
            <a:r>
              <a:rPr lang="en-US" sz="2400" b="0" i="0" spc="-51" baseline="0" dirty="0">
                <a:solidFill>
                  <a:srgbClr val="000000"/>
                </a:solidFill>
                <a:latin typeface="Calibri"/>
              </a:rPr>
              <a:t>z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539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medicine)</a:t>
            </a:r>
          </a:p>
          <a:p>
            <a:pPr marL="0">
              <a:lnSpc>
                <a:spcPts val="3200"/>
              </a:lnSpc>
              <a:tabLst>
                <a:tab pos="342899" algn="l"/>
                <a:tab pos="2998025" algn="l"/>
                <a:tab pos="5158142" algn="l"/>
                <a:tab pos="5773839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Model</a:t>
            </a:r>
            <a:r>
              <a:rPr lang="en-US" sz="2400" b="0" i="0" spc="535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-3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541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base</a:t>
            </a:r>
            <a:r>
              <a:rPr lang="en-US" sz="2400" b="0" i="0" spc="539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on	hu</a:t>
            </a:r>
            <a:r>
              <a:rPr lang="en-US" sz="2400" b="0" i="0" spc="-25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400" b="0" i="0" spc="54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amou</a:t>
            </a:r>
            <a:r>
              <a:rPr lang="en-US" sz="2400" b="0" i="0" spc="-1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535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of	d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-3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	(</a:t>
            </a:r>
            <a:r>
              <a:rPr lang="en-US" sz="2400" b="0" i="0" spc="-25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enomics)</a:t>
            </a:r>
          </a:p>
        </p:txBody>
      </p:sp>
      <p:sp>
        <p:nvSpPr>
          <p:cNvPr id="148" name="Rectangle 148"/>
          <p:cNvSpPr/>
          <p:nvPr/>
        </p:nvSpPr>
        <p:spPr>
          <a:xfrm>
            <a:off x="548640" y="5449652"/>
            <a:ext cx="4033380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22387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Learning	isn’</a:t>
            </a:r>
            <a:r>
              <a:rPr lang="en-US" sz="2800" b="0" i="0" spc="63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al</a:t>
            </a:r>
            <a:r>
              <a:rPr lang="en-US" sz="2800" b="0" i="0" spc="-35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800" b="0" i="0" spc="-55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32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i="0" spc="64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us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ful:</a:t>
            </a:r>
          </a:p>
        </p:txBody>
      </p:sp>
      <p:sp>
        <p:nvSpPr>
          <p:cNvPr id="149" name="Rectangle 149"/>
          <p:cNvSpPr/>
          <p:nvPr/>
        </p:nvSpPr>
        <p:spPr>
          <a:xfrm>
            <a:off x="548640" y="5929519"/>
            <a:ext cx="6083718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  <a:tab pos="1385125" algn="l"/>
                <a:tab pos="3752532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The</a:t>
            </a:r>
            <a:r>
              <a:rPr lang="en-US" sz="24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545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is	n</a:t>
            </a:r>
            <a:r>
              <a:rPr lang="en-US" sz="2400" b="0" i="0" spc="535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nee</a:t>
            </a:r>
            <a:r>
              <a:rPr lang="en-US" sz="2400" b="0" i="0" spc="540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24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535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“learn”	</a:t>
            </a:r>
            <a:r>
              <a:rPr lang="en-US" sz="24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535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alcul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544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2400" b="0" i="0" spc="-4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4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oll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Freeform 1121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22" name="Rectangle 1122"/>
          <p:cNvSpPr/>
          <p:nvPr/>
        </p:nvSpPr>
        <p:spPr>
          <a:xfrm>
            <a:off x="2693193" y="-6766"/>
            <a:ext cx="3757929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52169" algn="l"/>
                <a:tab pos="1415440" algn="l"/>
                <a:tab pos="1818335" algn="l"/>
              </a:tabLst>
            </a:pPr>
            <a:r>
              <a:rPr lang="en-US" sz="4400" b="1" i="0" spc="0" baseline="0" dirty="0">
                <a:solidFill>
                  <a:srgbClr val="000000"/>
                </a:solidFill>
                <a:latin typeface="Calibri"/>
              </a:rPr>
              <a:t>ML	in	a	Nutshell</a:t>
            </a:r>
          </a:p>
        </p:txBody>
      </p:sp>
      <p:sp>
        <p:nvSpPr>
          <p:cNvPr id="1123" name="Rectangle 1123"/>
          <p:cNvSpPr/>
          <p:nvPr/>
        </p:nvSpPr>
        <p:spPr>
          <a:xfrm>
            <a:off x="548640" y="1058185"/>
            <a:ext cx="6790476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72159" algn="l"/>
                <a:tab pos="1602089" algn="l"/>
                <a:tab pos="3414633" algn="l"/>
                <a:tab pos="3844564" algn="l"/>
                <a:tab pos="5352877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-27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ens	of	thousands	of	machine	learning</a:t>
            </a:r>
          </a:p>
        </p:txBody>
      </p:sp>
      <p:sp>
        <p:nvSpPr>
          <p:cNvPr id="1124" name="Rectangle 1124"/>
          <p:cNvSpPr/>
          <p:nvPr/>
        </p:nvSpPr>
        <p:spPr>
          <a:xfrm>
            <a:off x="891539" y="1540785"/>
            <a:ext cx="1762760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al</a:t>
            </a:r>
            <a:r>
              <a:rPr lang="en-US" sz="3200" b="0" i="0" spc="-15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orithms</a:t>
            </a:r>
          </a:p>
        </p:txBody>
      </p:sp>
      <p:sp>
        <p:nvSpPr>
          <p:cNvPr id="1125" name="Rectangle 1125"/>
          <p:cNvSpPr/>
          <p:nvPr/>
        </p:nvSpPr>
        <p:spPr>
          <a:xfrm>
            <a:off x="1005839" y="2134952"/>
            <a:ext cx="3971640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73580" algn="l"/>
                <a:tab pos="2470911" algn="l"/>
                <a:tab pos="3345180" algn="l"/>
              </a:tabLst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Hund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eds	n</a:t>
            </a:r>
            <a:r>
              <a:rPr lang="en-US" sz="2800" b="0" i="0" spc="-17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w	</a:t>
            </a:r>
            <a:r>
              <a:rPr lang="en-US" sz="2800" b="0" i="0" spc="-17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ery	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ear</a:t>
            </a:r>
          </a:p>
        </p:txBody>
      </p:sp>
      <p:sp>
        <p:nvSpPr>
          <p:cNvPr id="1126" name="Rectangle 1126"/>
          <p:cNvSpPr/>
          <p:nvPr/>
        </p:nvSpPr>
        <p:spPr>
          <a:xfrm>
            <a:off x="548640" y="3153685"/>
            <a:ext cx="7450645" cy="5954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33245" algn="l"/>
                <a:tab pos="1944268" algn="l"/>
                <a:tab pos="3640645" algn="l"/>
                <a:tab pos="4300720" algn="l"/>
                <a:tab pos="5282907" algn="l"/>
              </a:tabLst>
            </a:pPr>
            <a:r>
              <a:rPr lang="en-US" sz="3200" b="0" i="0" spc="157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3200" b="0" i="0" spc="-73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-25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ery	ML	al</a:t>
            </a:r>
            <a:r>
              <a:rPr lang="en-US" sz="3200" b="0" i="0" spc="-15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orithm	has	th</a:t>
            </a:r>
            <a:r>
              <a:rPr lang="en-US" sz="3200" b="0" i="0" spc="-4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ee	</a:t>
            </a:r>
            <a:r>
              <a:rPr lang="en-US" sz="3200" b="0" i="0" spc="-28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ompone</a:t>
            </a:r>
            <a:r>
              <a:rPr lang="en-US" sz="3200" b="0" i="0" spc="-22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ts:</a:t>
            </a:r>
          </a:p>
        </p:txBody>
      </p:sp>
      <p:sp>
        <p:nvSpPr>
          <p:cNvPr id="1127" name="Rectangle 1127"/>
          <p:cNvSpPr/>
          <p:nvPr/>
        </p:nvSpPr>
        <p:spPr>
          <a:xfrm>
            <a:off x="1005839" y="3735152"/>
            <a:ext cx="2548006" cy="15497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1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ep</a:t>
            </a:r>
            <a:r>
              <a:rPr lang="en-US" sz="2800" b="1" i="0" spc="-24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ese</a:t>
            </a:r>
            <a:r>
              <a:rPr lang="en-US" sz="2800" b="1" i="0" spc="-30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1" i="0" spc="-21" baseline="0" dirty="0">
                <a:solidFill>
                  <a:srgbClr val="000000"/>
                </a:solidFill>
                <a:latin typeface="Calibri"/>
              </a:rPr>
              <a:t>ta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  <a:p>
            <a:pPr marL="0">
              <a:lnSpc>
                <a:spcPts val="4100"/>
              </a:lnSpc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800" b="1" i="0" spc="-11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timi</a:t>
            </a:r>
            <a:r>
              <a:rPr lang="en-US" sz="2800" b="1" i="0" spc="-34" baseline="0" dirty="0">
                <a:solidFill>
                  <a:srgbClr val="000000"/>
                </a:solidFill>
                <a:latin typeface="Calibri"/>
              </a:rPr>
              <a:t>z</a:t>
            </a:r>
            <a:r>
              <a:rPr lang="en-US" sz="2800" b="1" i="0" spc="-2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  <a:p>
            <a:pPr marL="0">
              <a:lnSpc>
                <a:spcPts val="4000"/>
              </a:lnSpc>
            </a:pPr>
            <a:r>
              <a:rPr lang="en-US" sz="2800" b="0" i="0" spc="693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b="1" i="0" spc="-74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1" i="0" spc="-3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alu</a:t>
            </a:r>
            <a:r>
              <a:rPr lang="en-US" sz="2800" b="1" i="0" spc="-21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Freeform 1130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31" name="Rectangle 1131"/>
          <p:cNvSpPr/>
          <p:nvPr/>
        </p:nvSpPr>
        <p:spPr>
          <a:xfrm>
            <a:off x="766349" y="-6766"/>
            <a:ext cx="7608732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813641" algn="l"/>
                <a:tab pos="3925793" algn="l"/>
              </a:tabLst>
            </a:pPr>
            <a:r>
              <a:rPr lang="en-US" sz="4400" b="0" i="0" spc="-23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arious	Function	</a:t>
            </a:r>
            <a:r>
              <a:rPr lang="en-US" sz="4400" b="0" i="0" spc="-7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ep</a:t>
            </a:r>
            <a:r>
              <a:rPr lang="en-US" sz="4400" b="0" i="0" spc="-5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ese</a:t>
            </a:r>
            <a:r>
              <a:rPr lang="en-US" sz="4400" b="0" i="0" spc="-3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-5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-35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tions</a:t>
            </a:r>
          </a:p>
        </p:txBody>
      </p:sp>
      <p:sp>
        <p:nvSpPr>
          <p:cNvPr id="1132" name="Rectangle 1132"/>
          <p:cNvSpPr/>
          <p:nvPr/>
        </p:nvSpPr>
        <p:spPr>
          <a:xfrm>
            <a:off x="777240" y="1291286"/>
            <a:ext cx="2424607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  <a:tab pos="1461668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Numeri</a:t>
            </a:r>
            <a:r>
              <a:rPr lang="en-US" sz="2000" b="0" i="0" spc="-13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al	functions</a:t>
            </a:r>
          </a:p>
        </p:txBody>
      </p:sp>
      <p:sp>
        <p:nvSpPr>
          <p:cNvPr id="1133" name="Rectangle 1133"/>
          <p:cNvSpPr/>
          <p:nvPr/>
        </p:nvSpPr>
        <p:spPr>
          <a:xfrm>
            <a:off x="1234439" y="1601069"/>
            <a:ext cx="2607091" cy="893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911473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Linear	</a:t>
            </a:r>
            <a:r>
              <a:rPr lang="en-US" sz="1800" b="0" i="0" spc="-2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eg</a:t>
            </a:r>
            <a:r>
              <a:rPr lang="en-US" sz="1800" b="0" i="0" spc="-2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ession</a:t>
            </a:r>
          </a:p>
          <a:p>
            <a:pPr marL="0">
              <a:lnSpc>
                <a:spcPts val="2200"/>
              </a:lnSpc>
              <a:tabLst>
                <a:tab pos="285750" algn="l"/>
                <a:tab pos="957056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Neu</a:t>
            </a:r>
            <a:r>
              <a:rPr lang="en-US" sz="1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al	net</a:t>
            </a:r>
            <a:r>
              <a:rPr lang="en-US" sz="1800" b="0" i="0" spc="-15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1800" b="0" i="0" spc="-22" baseline="0" dirty="0">
                <a:solidFill>
                  <a:srgbClr val="000000"/>
                </a:solidFill>
                <a:latin typeface="Calibri"/>
              </a:rPr>
              <a:t>ks</a:t>
            </a:r>
          </a:p>
          <a:p>
            <a:pPr marL="0">
              <a:lnSpc>
                <a:spcPts val="2200"/>
              </a:lnSpc>
              <a:tabLst>
                <a:tab pos="285750" algn="l"/>
                <a:tab pos="1081598" algn="l"/>
                <a:tab pos="1720557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Support	</a:t>
            </a:r>
            <a:r>
              <a:rPr lang="en-US" sz="1800" b="0" i="0" spc="-1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ec</a:t>
            </a:r>
            <a:r>
              <a:rPr lang="en-US" sz="1800" b="0" i="0" spc="-2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or	machines</a:t>
            </a:r>
          </a:p>
        </p:txBody>
      </p:sp>
      <p:sp>
        <p:nvSpPr>
          <p:cNvPr id="1134" name="Rectangle 1134"/>
          <p:cNvSpPr/>
          <p:nvPr/>
        </p:nvSpPr>
        <p:spPr>
          <a:xfrm>
            <a:off x="777240" y="2421586"/>
            <a:ext cx="2287066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  <a:tab pos="1324127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000" b="0" i="0" spc="-1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ymbolic	functions</a:t>
            </a:r>
          </a:p>
        </p:txBody>
      </p:sp>
      <p:sp>
        <p:nvSpPr>
          <p:cNvPr id="1135" name="Rectangle 1135"/>
          <p:cNvSpPr/>
          <p:nvPr/>
        </p:nvSpPr>
        <p:spPr>
          <a:xfrm>
            <a:off x="1234439" y="2731369"/>
            <a:ext cx="1596153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125603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Decision	t</a:t>
            </a:r>
            <a:r>
              <a:rPr lang="en-US" sz="1800" b="0" i="0" spc="-2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ees</a:t>
            </a:r>
          </a:p>
        </p:txBody>
      </p:sp>
      <p:sp>
        <p:nvSpPr>
          <p:cNvPr id="1136" name="Rectangle 1136"/>
          <p:cNvSpPr/>
          <p:nvPr/>
        </p:nvSpPr>
        <p:spPr>
          <a:xfrm>
            <a:off x="1234439" y="3010769"/>
            <a:ext cx="3407155" cy="601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838321" algn="l"/>
                <a:tab pos="1063973" algn="l"/>
                <a:tab pos="2348202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Rules	in	p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opositional	logic</a:t>
            </a:r>
          </a:p>
          <a:p>
            <a:pPr marL="0">
              <a:lnSpc>
                <a:spcPts val="2099"/>
              </a:lnSpc>
              <a:tabLst>
                <a:tab pos="285750" algn="l"/>
                <a:tab pos="838321" algn="l"/>
                <a:tab pos="1063973" algn="l"/>
                <a:tab pos="2050369" algn="l"/>
                <a:tab pos="2977342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Rules	in	fi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6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-o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der	p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edi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	logic</a:t>
            </a:r>
          </a:p>
        </p:txBody>
      </p:sp>
      <p:sp>
        <p:nvSpPr>
          <p:cNvPr id="1137" name="Rectangle 1137"/>
          <p:cNvSpPr/>
          <p:nvPr/>
        </p:nvSpPr>
        <p:spPr>
          <a:xfrm>
            <a:off x="777240" y="3551886"/>
            <a:ext cx="2924035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  <a:tab pos="1961095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In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-2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ance-based	functions</a:t>
            </a:r>
          </a:p>
        </p:txBody>
      </p:sp>
      <p:sp>
        <p:nvSpPr>
          <p:cNvPr id="1138" name="Rectangle 1138"/>
          <p:cNvSpPr/>
          <p:nvPr/>
        </p:nvSpPr>
        <p:spPr>
          <a:xfrm>
            <a:off x="1234439" y="3861669"/>
            <a:ext cx="1910280" cy="6143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Nea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5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-neighbor</a:t>
            </a:r>
          </a:p>
          <a:p>
            <a:pPr marL="0">
              <a:lnSpc>
                <a:spcPts val="2200"/>
              </a:lnSpc>
              <a:tabLst>
                <a:tab pos="285750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Case-based</a:t>
            </a:r>
          </a:p>
        </p:txBody>
      </p:sp>
      <p:sp>
        <p:nvSpPr>
          <p:cNvPr id="1139" name="Rectangle 1139"/>
          <p:cNvSpPr/>
          <p:nvPr/>
        </p:nvSpPr>
        <p:spPr>
          <a:xfrm>
            <a:off x="777240" y="4402786"/>
            <a:ext cx="3470046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  <a:tab pos="1664842" algn="l"/>
                <a:tab pos="2700782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2000" b="0" i="0" spc="-3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obabili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tic	G</a:t>
            </a:r>
            <a:r>
              <a:rPr lang="en-US" sz="20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aphi</a:t>
            </a:r>
            <a:r>
              <a:rPr lang="en-US" sz="2000" b="0" i="0" spc="-13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al	Models</a:t>
            </a:r>
          </a:p>
        </p:txBody>
      </p:sp>
      <p:sp>
        <p:nvSpPr>
          <p:cNvPr id="1140" name="Rectangle 1140"/>
          <p:cNvSpPr/>
          <p:nvPr/>
        </p:nvSpPr>
        <p:spPr>
          <a:xfrm>
            <a:off x="1234439" y="4712569"/>
            <a:ext cx="1396288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862919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Naï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	B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es</a:t>
            </a:r>
          </a:p>
        </p:txBody>
      </p:sp>
      <p:sp>
        <p:nvSpPr>
          <p:cNvPr id="1141" name="Rectangle 1141"/>
          <p:cNvSpPr/>
          <p:nvPr/>
        </p:nvSpPr>
        <p:spPr>
          <a:xfrm>
            <a:off x="1234439" y="4991969"/>
            <a:ext cx="2015840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153812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esian	net</a:t>
            </a:r>
            <a:r>
              <a:rPr lang="en-US" sz="1800" b="0" i="0" spc="-15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1800" b="0" i="0" spc="-23" baseline="0" dirty="0">
                <a:solidFill>
                  <a:srgbClr val="000000"/>
                </a:solidFill>
                <a:latin typeface="Calibri"/>
              </a:rPr>
              <a:t>ks</a:t>
            </a:r>
          </a:p>
        </p:txBody>
      </p:sp>
      <p:sp>
        <p:nvSpPr>
          <p:cNvPr id="1142" name="Rectangle 1142"/>
          <p:cNvSpPr/>
          <p:nvPr/>
        </p:nvSpPr>
        <p:spPr>
          <a:xfrm>
            <a:off x="1234439" y="5258669"/>
            <a:ext cx="4442109" cy="893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782269" algn="l"/>
                <a:tab pos="2527139" algn="l"/>
                <a:tab pos="2579535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Hidden-Mar</a:t>
            </a:r>
            <a:r>
              <a:rPr lang="en-US" sz="1800" b="0" i="0" spc="-67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ov	Models		(HMMs)</a:t>
            </a:r>
          </a:p>
          <a:p>
            <a:pPr marL="0">
              <a:lnSpc>
                <a:spcPts val="2200"/>
              </a:lnSpc>
              <a:tabLst>
                <a:tab pos="285750" algn="l"/>
                <a:tab pos="1471406" algn="l"/>
                <a:tab pos="2245034" algn="l"/>
                <a:tab pos="2706921" algn="l"/>
                <a:tab pos="3726957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obabili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tic	Co</a:t>
            </a:r>
            <a:r>
              <a:rPr lang="en-US" sz="1800" b="0" i="0" spc="-1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-2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xt	F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ee	G</a:t>
            </a:r>
            <a:r>
              <a:rPr lang="en-US" sz="1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amma</a:t>
            </a:r>
            <a:r>
              <a:rPr lang="en-US" sz="1800" b="0" i="0" spc="-3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	(PC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Gs)</a:t>
            </a:r>
          </a:p>
          <a:p>
            <a:pPr marL="0">
              <a:lnSpc>
                <a:spcPts val="2199"/>
              </a:lnSpc>
              <a:tabLst>
                <a:tab pos="285750" algn="l"/>
                <a:tab pos="1040907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Mar</a:t>
            </a:r>
            <a:r>
              <a:rPr lang="en-US" sz="1800" b="0" i="0" spc="-67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ov	net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ks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Freeform 1145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46" name="Rectangle 1146"/>
          <p:cNvSpPr/>
          <p:nvPr/>
        </p:nvSpPr>
        <p:spPr>
          <a:xfrm>
            <a:off x="1630648" y="-115353"/>
            <a:ext cx="5997473" cy="13539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45285" algn="l"/>
              </a:tabLst>
            </a:pPr>
            <a:r>
              <a:rPr lang="en-US" sz="4000" b="0" i="0" spc="-214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arious	Sea</a:t>
            </a:r>
            <a:r>
              <a:rPr lang="en-US" sz="4000" b="0" i="0" spc="-5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ch/O</a:t>
            </a:r>
            <a:r>
              <a:rPr lang="en-US" sz="4000" b="0" i="0" spc="-17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timi</a:t>
            </a:r>
            <a:r>
              <a:rPr lang="en-US" sz="4000" b="0" i="0" spc="-70" baseline="0" dirty="0">
                <a:solidFill>
                  <a:srgbClr val="000000"/>
                </a:solidFill>
                <a:latin typeface="Calibri"/>
              </a:rPr>
              <a:t>z</a:t>
            </a:r>
            <a:r>
              <a:rPr lang="en-US" sz="4000" b="0" i="0" spc="-4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  <a:p>
            <a:pPr marL="1816544">
              <a:lnSpc>
                <a:spcPts val="4800"/>
              </a:lnSpc>
            </a:pP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Al</a:t>
            </a:r>
            <a:r>
              <a:rPr lang="en-US" sz="4000" b="0" i="0" spc="-21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4000" b="0" i="0" spc="0" baseline="0" dirty="0">
                <a:solidFill>
                  <a:srgbClr val="000000"/>
                </a:solidFill>
                <a:latin typeface="Calibri"/>
              </a:rPr>
              <a:t>orithms</a:t>
            </a:r>
          </a:p>
        </p:txBody>
      </p:sp>
      <p:sp>
        <p:nvSpPr>
          <p:cNvPr id="1147" name="Rectangle 1147"/>
          <p:cNvSpPr/>
          <p:nvPr/>
        </p:nvSpPr>
        <p:spPr>
          <a:xfrm>
            <a:off x="548640" y="1052719"/>
            <a:ext cx="2464307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  <a:tab pos="1491630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400" b="0" i="0" spc="-4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adie</a:t>
            </a:r>
            <a:r>
              <a:rPr lang="en-US" sz="2400" b="0" i="0" spc="-1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	desce</a:t>
            </a:r>
            <a:r>
              <a:rPr lang="en-US" sz="2400" b="0" i="0" spc="-19" baseline="0" dirty="0">
                <a:solidFill>
                  <a:srgbClr val="000000"/>
                </a:solidFill>
                <a:latin typeface="Calibri"/>
              </a:rPr>
              <a:t>nt</a:t>
            </a:r>
          </a:p>
        </p:txBody>
      </p:sp>
      <p:sp>
        <p:nvSpPr>
          <p:cNvPr id="1148" name="Rectangle 1148"/>
          <p:cNvSpPr/>
          <p:nvPr/>
        </p:nvSpPr>
        <p:spPr>
          <a:xfrm>
            <a:off x="1005839" y="1456386"/>
            <a:ext cx="2022678" cy="7023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-37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000" b="0" i="0" spc="-2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cept</a:t>
            </a:r>
            <a:r>
              <a:rPr lang="en-US" sz="2000" b="0" i="0" spc="-3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on</a:t>
            </a:r>
          </a:p>
          <a:p>
            <a:pPr marL="0">
              <a:lnSpc>
                <a:spcPts val="2600"/>
              </a:lnSpc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Backp</a:t>
            </a:r>
            <a:r>
              <a:rPr lang="en-US" sz="2000" b="0" i="0" spc="-3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opa</a:t>
            </a:r>
            <a:r>
              <a:rPr lang="en-US" sz="2000" b="0" i="0" spc="-41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</p:txBody>
      </p:sp>
      <p:sp>
        <p:nvSpPr>
          <p:cNvPr id="1149" name="Rectangle 1149"/>
          <p:cNvSpPr/>
          <p:nvPr/>
        </p:nvSpPr>
        <p:spPr>
          <a:xfrm>
            <a:off x="548640" y="2119519"/>
            <a:ext cx="3151571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  <a:tab pos="1484315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Dynamic	P</a:t>
            </a:r>
            <a:r>
              <a:rPr lang="en-US" sz="24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og</a:t>
            </a:r>
            <a:r>
              <a:rPr lang="en-US" sz="2400" b="0" i="0" spc="-4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amming</a:t>
            </a:r>
          </a:p>
        </p:txBody>
      </p:sp>
      <p:sp>
        <p:nvSpPr>
          <p:cNvPr id="1150" name="Rectangle 1150"/>
          <p:cNvSpPr/>
          <p:nvPr/>
        </p:nvSpPr>
        <p:spPr>
          <a:xfrm>
            <a:off x="1005839" y="2535886"/>
            <a:ext cx="1826234" cy="7023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936650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HMM	Learning</a:t>
            </a:r>
          </a:p>
          <a:p>
            <a:pPr marL="0">
              <a:lnSpc>
                <a:spcPts val="2600"/>
              </a:lnSpc>
              <a:tabLst>
                <a:tab pos="885393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PCFG	Learning</a:t>
            </a:r>
          </a:p>
        </p:txBody>
      </p:sp>
      <p:sp>
        <p:nvSpPr>
          <p:cNvPr id="1151" name="Rectangle 1151"/>
          <p:cNvSpPr/>
          <p:nvPr/>
        </p:nvSpPr>
        <p:spPr>
          <a:xfrm>
            <a:off x="548640" y="3199019"/>
            <a:ext cx="3135249" cy="77582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  <a:tab pos="1189085" algn="l"/>
                <a:tab pos="1723826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Divide	and	Conquer</a:t>
            </a:r>
          </a:p>
          <a:p>
            <a:pPr marL="457200">
              <a:lnSpc>
                <a:spcPts val="2592"/>
              </a:lnSpc>
              <a:tabLst>
                <a:tab pos="1674850" algn="l"/>
                <a:tab pos="2157323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Decision	t</a:t>
            </a:r>
            <a:r>
              <a:rPr lang="en-US" sz="2000" b="0" i="0" spc="-2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ee	induction</a:t>
            </a:r>
          </a:p>
        </p:txBody>
      </p:sp>
      <p:sp>
        <p:nvSpPr>
          <p:cNvPr id="1152" name="Rectangle 1152"/>
          <p:cNvSpPr/>
          <p:nvPr/>
        </p:nvSpPr>
        <p:spPr>
          <a:xfrm>
            <a:off x="548640" y="3932886"/>
            <a:ext cx="3582343" cy="7795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457200">
              <a:tabLst>
                <a:tab pos="1257325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Rule	learning</a:t>
            </a:r>
          </a:p>
          <a:p>
            <a:pPr marL="0">
              <a:lnSpc>
                <a:spcPts val="3207"/>
              </a:lnSpc>
              <a:tabLst>
                <a:tab pos="342899" algn="l"/>
                <a:tab pos="1963247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-5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-1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olutionary	Compu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-2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</p:txBody>
      </p:sp>
      <p:sp>
        <p:nvSpPr>
          <p:cNvPr id="1153" name="Rectangle 1153"/>
          <p:cNvSpPr/>
          <p:nvPr/>
        </p:nvSpPr>
        <p:spPr>
          <a:xfrm>
            <a:off x="1005839" y="4669486"/>
            <a:ext cx="3038424" cy="10452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41755" algn="l"/>
                <a:tab pos="2326132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Genetic	Al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orithms	(GAs)</a:t>
            </a:r>
          </a:p>
          <a:p>
            <a:pPr marL="0">
              <a:lnSpc>
                <a:spcPts val="2699"/>
              </a:lnSpc>
              <a:tabLst>
                <a:tab pos="1141755" algn="l"/>
                <a:tab pos="2591536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Genetic	P</a:t>
            </a:r>
            <a:r>
              <a:rPr lang="en-US" sz="2000" b="0" i="0" spc="-3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og</a:t>
            </a:r>
            <a:r>
              <a:rPr lang="en-US" sz="20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amming	(GP)</a:t>
            </a:r>
          </a:p>
          <a:p>
            <a:pPr marL="0">
              <a:lnSpc>
                <a:spcPts val="2600"/>
              </a:lnSpc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Neu</a:t>
            </a:r>
            <a:r>
              <a:rPr lang="en-US" sz="2000" b="0" i="0" spc="-3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o-e</a:t>
            </a:r>
            <a:r>
              <a:rPr lang="en-US" sz="2000" b="0" i="0" spc="-23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olution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Freeform 1156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7" name="Rectangle 1157"/>
          <p:cNvSpPr/>
          <p:nvPr/>
        </p:nvSpPr>
        <p:spPr>
          <a:xfrm>
            <a:off x="3356673" y="-6766"/>
            <a:ext cx="2431003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4400" b="1" i="0" spc="-108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400" b="1" i="0" spc="-55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4400" b="1" i="0" spc="0" baseline="0" dirty="0">
                <a:solidFill>
                  <a:srgbClr val="000000"/>
                </a:solidFill>
                <a:latin typeface="Calibri"/>
              </a:rPr>
              <a:t>alu</a:t>
            </a:r>
            <a:r>
              <a:rPr lang="en-US" sz="4400" b="1" i="0" spc="-3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4400" b="1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</p:txBody>
      </p:sp>
      <p:sp>
        <p:nvSpPr>
          <p:cNvPr id="1158" name="Rectangle 1158"/>
          <p:cNvSpPr/>
          <p:nvPr/>
        </p:nvSpPr>
        <p:spPr>
          <a:xfrm>
            <a:off x="548640" y="991952"/>
            <a:ext cx="1636857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Accu</a:t>
            </a:r>
            <a:r>
              <a:rPr lang="en-US" sz="2800" b="0" i="0" spc="-5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acy</a:t>
            </a:r>
          </a:p>
        </p:txBody>
      </p:sp>
      <p:sp>
        <p:nvSpPr>
          <p:cNvPr id="1159" name="Rectangle 1159"/>
          <p:cNvSpPr/>
          <p:nvPr/>
        </p:nvSpPr>
        <p:spPr>
          <a:xfrm>
            <a:off x="548640" y="1423752"/>
            <a:ext cx="3292602" cy="26546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30806" algn="l"/>
                <a:tab pos="2356520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ecision	and	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0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all</a:t>
            </a:r>
          </a:p>
          <a:p>
            <a:pPr marL="0">
              <a:lnSpc>
                <a:spcPts val="3300"/>
              </a:lnSpc>
              <a:tabLst>
                <a:tab pos="1614667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Squa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ed	er</a:t>
            </a:r>
            <a:r>
              <a:rPr lang="en-US" sz="2800" b="0" i="0" spc="-4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</a:p>
          <a:p>
            <a:pPr marL="0">
              <a:lnSpc>
                <a:spcPts val="3400"/>
              </a:lnSpc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Li</a:t>
            </a:r>
            <a:r>
              <a:rPr lang="en-US" sz="2800" b="0" i="0" spc="-88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elihood</a:t>
            </a:r>
          </a:p>
          <a:p>
            <a:pPr marL="0">
              <a:lnSpc>
                <a:spcPts val="3400"/>
              </a:lnSpc>
              <a:tabLst>
                <a:tab pos="1731873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-54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erior	p</a:t>
            </a:r>
            <a:r>
              <a:rPr lang="en-US" sz="2800" b="0" i="0" spc="-4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obability</a:t>
            </a:r>
          </a:p>
          <a:p>
            <a:pPr marL="0">
              <a:lnSpc>
                <a:spcPts val="3299"/>
              </a:lnSpc>
              <a:tabLst>
                <a:tab pos="1055522" algn="l"/>
                <a:tab pos="1274714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Co</a:t>
            </a:r>
            <a:r>
              <a:rPr lang="en-US" sz="2800" b="0" i="0" spc="-25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	/	Utility</a:t>
            </a:r>
          </a:p>
          <a:p>
            <a:pPr marL="0">
              <a:lnSpc>
                <a:spcPts val="3400"/>
              </a:lnSpc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Ma</a:t>
            </a:r>
            <a:r>
              <a:rPr lang="en-US" sz="28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gin</a:t>
            </a:r>
          </a:p>
        </p:txBody>
      </p:sp>
      <p:sp>
        <p:nvSpPr>
          <p:cNvPr id="1160" name="Rectangle 1160"/>
          <p:cNvSpPr/>
          <p:nvPr/>
        </p:nvSpPr>
        <p:spPr>
          <a:xfrm>
            <a:off x="548640" y="3976452"/>
            <a:ext cx="1471432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opy</a:t>
            </a:r>
          </a:p>
        </p:txBody>
      </p:sp>
      <p:sp>
        <p:nvSpPr>
          <p:cNvPr id="1161" name="Rectangle 1161"/>
          <p:cNvSpPr/>
          <p:nvPr/>
        </p:nvSpPr>
        <p:spPr>
          <a:xfrm>
            <a:off x="548640" y="4408252"/>
            <a:ext cx="2437178" cy="9528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61016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-51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-L	di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ence</a:t>
            </a:r>
          </a:p>
          <a:p>
            <a:pPr marL="0">
              <a:lnSpc>
                <a:spcPts val="3399"/>
              </a:lnSpc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3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Freeform 1164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65" name="Picture 116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000" y="1422400"/>
            <a:ext cx="1193800" cy="2311400"/>
          </a:xfrm>
          <a:prstGeom prst="rect">
            <a:avLst/>
          </a:prstGeom>
          <a:noFill/>
        </p:spPr>
      </p:pic>
      <p:pic>
        <p:nvPicPr>
          <p:cNvPr id="1166" name="Picture 116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" y="1463580"/>
            <a:ext cx="1066800" cy="1284382"/>
          </a:xfrm>
          <a:prstGeom prst="rect">
            <a:avLst/>
          </a:prstGeom>
          <a:noFill/>
        </p:spPr>
      </p:pic>
      <p:pic>
        <p:nvPicPr>
          <p:cNvPr id="1167" name="Picture 116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362" y="2592388"/>
            <a:ext cx="1066937" cy="1052511"/>
          </a:xfrm>
          <a:prstGeom prst="rect">
            <a:avLst/>
          </a:prstGeom>
          <a:noFill/>
        </p:spPr>
      </p:pic>
      <p:pic>
        <p:nvPicPr>
          <p:cNvPr id="1168" name="Picture 116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362" y="2592388"/>
            <a:ext cx="1066937" cy="1052511"/>
          </a:xfrm>
          <a:prstGeom prst="rect">
            <a:avLst/>
          </a:prstGeom>
          <a:noFill/>
        </p:spPr>
      </p:pic>
      <p:sp>
        <p:nvSpPr>
          <p:cNvPr id="1169" name="Freeform 1169"/>
          <p:cNvSpPr/>
          <p:nvPr/>
        </p:nvSpPr>
        <p:spPr>
          <a:xfrm>
            <a:off x="203200" y="1476280"/>
            <a:ext cx="1041400" cy="2155920"/>
          </a:xfrm>
          <a:custGeom>
            <a:avLst/>
            <a:gdLst/>
            <a:ahLst/>
            <a:cxnLst/>
            <a:rect l="0" t="0" r="0" b="0"/>
            <a:pathLst>
              <a:path w="1041400" h="2155920">
                <a:moveTo>
                  <a:pt x="0" y="1258983"/>
                </a:moveTo>
                <a:cubicBezTo>
                  <a:pt x="0" y="849981"/>
                  <a:pt x="321252" y="492778"/>
                  <a:pt x="781050" y="390527"/>
                </a:cubicBezTo>
                <a:lnTo>
                  <a:pt x="781051" y="520699"/>
                </a:lnTo>
                <a:lnTo>
                  <a:pt x="1041400" y="231868"/>
                </a:lnTo>
                <a:lnTo>
                  <a:pt x="781051" y="0"/>
                </a:lnTo>
                <a:lnTo>
                  <a:pt x="781051" y="130176"/>
                </a:lnTo>
                <a:cubicBezTo>
                  <a:pt x="321253" y="232426"/>
                  <a:pt x="0" y="589630"/>
                  <a:pt x="0" y="998631"/>
                </a:cubicBezTo>
                <a:lnTo>
                  <a:pt x="0" y="1258983"/>
                </a:lnTo>
                <a:cubicBezTo>
                  <a:pt x="0" y="1754347"/>
                  <a:pt x="466250" y="2155920"/>
                  <a:pt x="1041400" y="2155920"/>
                </a:cubicBezTo>
                <a:lnTo>
                  <a:pt x="1041400" y="1895569"/>
                </a:lnTo>
                <a:cubicBezTo>
                  <a:pt x="524629" y="1895569"/>
                  <a:pt x="86026" y="1569178"/>
                  <a:pt x="11026" y="1128807"/>
                </a:cubicBezTo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70" name="Rectangle 1170"/>
          <p:cNvSpPr/>
          <p:nvPr/>
        </p:nvSpPr>
        <p:spPr>
          <a:xfrm>
            <a:off x="2945129" y="-6766"/>
            <a:ext cx="3253333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52169" algn="l"/>
                <a:tab pos="1415440" algn="l"/>
              </a:tabLst>
            </a:pPr>
            <a:r>
              <a:rPr lang="en-US" sz="4400" b="1" i="0" spc="0" baseline="0" dirty="0">
                <a:solidFill>
                  <a:srgbClr val="B94F4B"/>
                </a:solidFill>
                <a:latin typeface="Calibri"/>
              </a:rPr>
              <a:t>ML	in	P</a:t>
            </a:r>
            <a:r>
              <a:rPr lang="en-US" sz="4400" b="1" i="0" spc="-93" baseline="0" dirty="0">
                <a:solidFill>
                  <a:srgbClr val="B94F4B"/>
                </a:solidFill>
                <a:latin typeface="Calibri"/>
              </a:rPr>
              <a:t>r</a:t>
            </a:r>
            <a:r>
              <a:rPr lang="en-US" sz="4400" b="1" i="0" spc="0" baseline="0" dirty="0">
                <a:solidFill>
                  <a:srgbClr val="B94F4B"/>
                </a:solidFill>
                <a:latin typeface="Calibri"/>
              </a:rPr>
              <a:t>actice</a:t>
            </a:r>
          </a:p>
        </p:txBody>
      </p:sp>
      <p:sp>
        <p:nvSpPr>
          <p:cNvPr id="1171" name="Rectangle 1171"/>
          <p:cNvSpPr/>
          <p:nvPr/>
        </p:nvSpPr>
        <p:spPr>
          <a:xfrm>
            <a:off x="1336039" y="1408319"/>
            <a:ext cx="6283490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900" algn="l"/>
                <a:tab pos="1860994" algn="l"/>
                <a:tab pos="2945259" algn="l"/>
                <a:tab pos="3616794" algn="l"/>
                <a:tab pos="5112052" algn="l"/>
                <a:tab pos="5647037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Unde</a:t>
            </a:r>
            <a:r>
              <a:rPr lang="en-US" sz="2400" b="0" i="0" spc="-4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-2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-3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and	domain,	prior	knowled</a:t>
            </a:r>
            <a:r>
              <a:rPr lang="en-US" sz="2400" b="0" i="0" spc="-25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e,	and	</a:t>
            </a:r>
            <a:r>
              <a:rPr lang="en-US" sz="2400" b="0" i="0" spc="-20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oals</a:t>
            </a:r>
          </a:p>
        </p:txBody>
      </p:sp>
      <p:sp>
        <p:nvSpPr>
          <p:cNvPr id="1172" name="Rectangle 1172"/>
          <p:cNvSpPr/>
          <p:nvPr/>
        </p:nvSpPr>
        <p:spPr>
          <a:xfrm>
            <a:off x="1336039" y="1852819"/>
            <a:ext cx="7349367" cy="8910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900" algn="l"/>
                <a:tab pos="985784" algn="l"/>
                <a:tab pos="2487228" algn="l"/>
                <a:tab pos="3746113" algn="l"/>
                <a:tab pos="4924247" algn="l"/>
                <a:tab pos="6895185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-3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	i</a:t>
            </a:r>
            <a:r>
              <a:rPr lang="en-US" sz="2400" b="0" i="0" spc="-1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4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eg</a:t>
            </a:r>
            <a:r>
              <a:rPr lang="en-US" sz="2400" b="0" i="0" spc="-4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tion,	selection,	cleaning,	p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e-p</a:t>
            </a:r>
            <a:r>
              <a:rPr lang="en-US" sz="24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ocessing,	e</a:t>
            </a:r>
            <a:r>
              <a:rPr lang="en-US" sz="2400" b="0" i="0" spc="-3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c.</a:t>
            </a:r>
          </a:p>
          <a:p>
            <a:pPr marL="0">
              <a:lnSpc>
                <a:spcPts val="3500"/>
              </a:lnSpc>
              <a:tabLst>
                <a:tab pos="342900" algn="l"/>
                <a:tab pos="1104900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Learn	models</a:t>
            </a:r>
          </a:p>
        </p:txBody>
      </p:sp>
      <p:sp>
        <p:nvSpPr>
          <p:cNvPr id="1173" name="Rectangle 1173"/>
          <p:cNvSpPr/>
          <p:nvPr/>
        </p:nvSpPr>
        <p:spPr>
          <a:xfrm>
            <a:off x="1336039" y="2729119"/>
            <a:ext cx="2342311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900" algn="l"/>
                <a:tab pos="1517523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I</a:t>
            </a:r>
            <a:r>
              <a:rPr lang="en-US" sz="2400" b="0" i="0" spc="-1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4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erp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et	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esults</a:t>
            </a:r>
          </a:p>
        </p:txBody>
      </p:sp>
      <p:sp>
        <p:nvSpPr>
          <p:cNvPr id="1174" name="Rectangle 1174"/>
          <p:cNvSpPr/>
          <p:nvPr/>
        </p:nvSpPr>
        <p:spPr>
          <a:xfrm>
            <a:off x="1336039" y="3173619"/>
            <a:ext cx="6066538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900" algn="l"/>
                <a:tab pos="1867471" algn="l"/>
                <a:tab pos="2402458" algn="l"/>
                <a:tab pos="3310572" algn="l"/>
                <a:tab pos="4716335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Consolid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	and	depl</a:t>
            </a:r>
            <a:r>
              <a:rPr lang="en-US" sz="2400" b="0" i="0" spc="-15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y	dis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400" b="0" i="0" spc="-12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400" b="0" i="0" spc="-20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ed	knowled</a:t>
            </a:r>
            <a:r>
              <a:rPr lang="en-US" sz="2400" b="0" i="0" spc="-24" baseline="0" dirty="0">
                <a:solidFill>
                  <a:srgbClr val="000000"/>
                </a:solidFill>
                <a:latin typeface="Calibri"/>
              </a:rPr>
              <a:t>ge</a:t>
            </a:r>
          </a:p>
        </p:txBody>
      </p:sp>
      <p:sp>
        <p:nvSpPr>
          <p:cNvPr id="1176" name="Rectangle 1176"/>
          <p:cNvSpPr/>
          <p:nvPr/>
        </p:nvSpPr>
        <p:spPr>
          <a:xfrm>
            <a:off x="369582" y="2382011"/>
            <a:ext cx="609203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Loop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Freeform 1178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80" name="Rectangle 1180"/>
          <p:cNvSpPr/>
          <p:nvPr/>
        </p:nvSpPr>
        <p:spPr>
          <a:xfrm>
            <a:off x="934243" y="-6766"/>
            <a:ext cx="7278090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887067" algn="l"/>
                <a:tab pos="3856278" algn="l"/>
                <a:tab pos="5322011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Lessons	Learned	about	Learning</a:t>
            </a:r>
          </a:p>
        </p:txBody>
      </p:sp>
      <p:sp>
        <p:nvSpPr>
          <p:cNvPr id="1181" name="Rectangle 1181"/>
          <p:cNvSpPr/>
          <p:nvPr/>
        </p:nvSpPr>
        <p:spPr>
          <a:xfrm>
            <a:off x="548640" y="1068152"/>
            <a:ext cx="7893853" cy="9528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65163" algn="l"/>
                <a:tab pos="2250978" algn="l"/>
                <a:tab pos="2695407" algn="l"/>
                <a:tab pos="3807084" algn="l"/>
                <a:tab pos="4197461" algn="l"/>
                <a:tab pos="5040091" algn="l"/>
                <a:tab pos="5954765" algn="l"/>
                <a:tab pos="6346921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Learning	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an	be	vi</a:t>
            </a:r>
            <a:r>
              <a:rPr lang="en-US" sz="2800" b="0" i="0" spc="-18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4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ed	as	using	di</a:t>
            </a:r>
            <a:r>
              <a:rPr lang="en-US" sz="28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ect	or	indi</a:t>
            </a:r>
            <a:r>
              <a:rPr lang="en-US" sz="28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ect</a:t>
            </a:r>
          </a:p>
          <a:p>
            <a:pPr marL="342899">
              <a:lnSpc>
                <a:spcPts val="3400"/>
              </a:lnSpc>
              <a:tabLst>
                <a:tab pos="2007569" algn="l"/>
                <a:tab pos="2391759" algn="l"/>
                <a:tab pos="4293437" algn="l"/>
                <a:tab pos="4544277" algn="l"/>
                <a:tab pos="5653962" algn="l"/>
                <a:tab pos="6596124" algn="l"/>
              </a:tabLst>
            </a:pPr>
            <a:r>
              <a:rPr lang="en-US" sz="2800" b="0" i="0" spc="-49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xperience	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	app</a:t>
            </a:r>
            <a:r>
              <a:rPr lang="en-US" sz="2800" b="0" i="0" spc="-4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-54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xim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	a	chosen	</a:t>
            </a:r>
            <a:r>
              <a:rPr lang="en-US" sz="2800" b="0" i="0" spc="-3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800" b="0" i="0" spc="-2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	function.</a:t>
            </a:r>
          </a:p>
        </p:txBody>
      </p:sp>
      <p:sp>
        <p:nvSpPr>
          <p:cNvPr id="1182" name="Rectangle 1182"/>
          <p:cNvSpPr/>
          <p:nvPr/>
        </p:nvSpPr>
        <p:spPr>
          <a:xfrm>
            <a:off x="548640" y="2515952"/>
            <a:ext cx="7962910" cy="13846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87512" algn="l"/>
                <a:tab pos="3872176" algn="l"/>
                <a:tab pos="4458311" algn="l"/>
                <a:tab pos="4902811" algn="l"/>
                <a:tab pos="6014560" algn="l"/>
                <a:tab pos="6405115" algn="l"/>
                <a:tab pos="6655955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Function	app</a:t>
            </a:r>
            <a:r>
              <a:rPr lang="en-US" sz="2800" b="0" i="0" spc="-4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-54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xim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tion	</a:t>
            </a:r>
            <a:r>
              <a:rPr lang="en-US" sz="2800" b="0" i="0" spc="-20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an	be	vi</a:t>
            </a:r>
            <a:r>
              <a:rPr lang="en-US" sz="2800" b="0" i="0" spc="-18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5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ed	as	a	sea</a:t>
            </a:r>
            <a:r>
              <a:rPr lang="en-US" sz="2800" b="0" i="0" spc="-4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ch</a:t>
            </a:r>
          </a:p>
          <a:p>
            <a:pPr marL="342899">
              <a:lnSpc>
                <a:spcPts val="3400"/>
              </a:lnSpc>
              <a:tabLst>
                <a:tab pos="1576973" algn="l"/>
                <a:tab pos="1827884" algn="l"/>
                <a:tab pos="2732815" algn="l"/>
                <a:tab pos="3109182" algn="l"/>
                <a:tab pos="4844439" algn="l"/>
                <a:tab pos="7307538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th</a:t>
            </a:r>
            <a:r>
              <a:rPr lang="en-US" sz="2800" b="0" i="0" spc="-4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ough	a	space	of	</a:t>
            </a:r>
            <a:r>
              <a:rPr lang="en-US" sz="2800" b="0" i="0" spc="-46" baseline="0" dirty="0">
                <a:solidFill>
                  <a:srgbClr val="000000"/>
                </a:solidFill>
                <a:latin typeface="Calibri"/>
              </a:rPr>
              <a:t>h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ypotheses	(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ep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ese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0" i="0" spc="-3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tions	of</a:t>
            </a:r>
          </a:p>
          <a:p>
            <a:pPr marL="342899">
              <a:lnSpc>
                <a:spcPts val="3399"/>
              </a:lnSpc>
              <a:tabLst>
                <a:tab pos="1879304" algn="l"/>
                <a:tab pos="2372308" algn="l"/>
                <a:tab pos="3003996" algn="l"/>
                <a:tab pos="3676791" algn="l"/>
                <a:tab pos="4375900" algn="l"/>
                <a:tab pos="4904322" algn="l"/>
                <a:tab pos="5155091" algn="l"/>
                <a:tab pos="5669075" algn="l"/>
                <a:tab pos="6045230" algn="l"/>
                <a:tab pos="7234854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functions)	</a:t>
            </a:r>
            <a:r>
              <a:rPr lang="en-US" sz="2800" b="0" i="0" spc="-6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	one	th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	be</a:t>
            </a:r>
            <a:r>
              <a:rPr lang="en-US" sz="2800" b="0" i="0" spc="-2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	fits	a	s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	of	t</a:t>
            </a:r>
            <a:r>
              <a:rPr lang="en-US" sz="2800" b="0" i="0" spc="-5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aining	d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3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a.</a:t>
            </a:r>
          </a:p>
        </p:txBody>
      </p:sp>
      <p:sp>
        <p:nvSpPr>
          <p:cNvPr id="1183" name="Rectangle 1183"/>
          <p:cNvSpPr/>
          <p:nvPr/>
        </p:nvSpPr>
        <p:spPr>
          <a:xfrm>
            <a:off x="548640" y="4395552"/>
            <a:ext cx="8049356" cy="9528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02942" algn="l"/>
                <a:tab pos="2957250" algn="l"/>
                <a:tab pos="4317278" algn="l"/>
                <a:tab pos="5494990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Di</a:t>
            </a:r>
            <a:r>
              <a:rPr lang="en-US" sz="2800" b="0" i="0" spc="-31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-7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0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	learning	m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thods	assume	di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-71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</a:t>
            </a:r>
          </a:p>
          <a:p>
            <a:pPr marL="342899">
              <a:lnSpc>
                <a:spcPts val="3399"/>
              </a:lnSpc>
              <a:tabLst>
                <a:tab pos="1982464" algn="l"/>
                <a:tab pos="3026825" algn="l"/>
                <a:tab pos="5350387" algn="l"/>
                <a:tab pos="6981062" algn="l"/>
              </a:tabLst>
            </a:pPr>
            <a:r>
              <a:rPr lang="en-US" sz="2800" b="0" i="0" spc="-46" baseline="0" dirty="0">
                <a:solidFill>
                  <a:srgbClr val="000000"/>
                </a:solidFill>
                <a:latin typeface="Calibri"/>
              </a:rPr>
              <a:t>h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ypothesis	spaces	(</a:t>
            </a:r>
            <a:r>
              <a:rPr lang="en-US" sz="28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ep</a:t>
            </a:r>
            <a:r>
              <a:rPr lang="en-US" sz="28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ese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0" i="0" spc="-3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tion	langua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es)	and</a:t>
            </a:r>
            <a:r>
              <a:rPr lang="en-US" sz="2800" b="0" i="0" spc="-41" baseline="0" dirty="0">
                <a:solidFill>
                  <a:srgbClr val="000000"/>
                </a:solidFill>
                <a:latin typeface="Calibri"/>
              </a:rPr>
              <a:t>/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</a:p>
        </p:txBody>
      </p:sp>
      <p:sp>
        <p:nvSpPr>
          <p:cNvPr id="1184" name="Rectangle 1184"/>
          <p:cNvSpPr/>
          <p:nvPr/>
        </p:nvSpPr>
        <p:spPr>
          <a:xfrm>
            <a:off x="891539" y="5246452"/>
            <a:ext cx="5184292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55166" algn="l"/>
                <a:tab pos="2482977" algn="l"/>
                <a:tab pos="3506571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empl</a:t>
            </a:r>
            <a:r>
              <a:rPr lang="en-US" sz="2800" b="0" i="0" spc="-16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y	di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-72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2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	sea</a:t>
            </a:r>
            <a:r>
              <a:rPr lang="en-US" sz="2800" b="0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ch	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echniques.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Freeform 1186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87" name="Rectangle 1187"/>
          <p:cNvSpPr/>
          <p:nvPr/>
        </p:nvSpPr>
        <p:spPr>
          <a:xfrm>
            <a:off x="2542381" y="2047142"/>
            <a:ext cx="4059402" cy="14918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01155">
              <a:tabLst>
                <a:tab pos="552106" algn="l"/>
                <a:tab pos="1749615" algn="l"/>
                <a:tab pos="3493629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	Bri</a:t>
            </a:r>
            <a:r>
              <a:rPr lang="en-US" sz="4400" b="0" i="0" spc="-38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f	Hi</a:t>
            </a:r>
            <a:r>
              <a:rPr lang="en-US" sz="4400" b="0" i="0" spc="-4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4400" b="0" i="0" spc="-3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ory	of</a:t>
            </a:r>
          </a:p>
          <a:p>
            <a:pPr marL="0">
              <a:lnSpc>
                <a:spcPts val="5300"/>
              </a:lnSpc>
              <a:tabLst>
                <a:tab pos="2103770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Machine	Learning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reeform 1189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90" name="Rectangle 1190"/>
          <p:cNvSpPr/>
          <p:nvPr/>
        </p:nvSpPr>
        <p:spPr>
          <a:xfrm>
            <a:off x="1374489" y="-6766"/>
            <a:ext cx="6393342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43232" algn="l"/>
                <a:tab pos="2335337" algn="l"/>
                <a:tab pos="4438436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Hi</a:t>
            </a:r>
            <a:r>
              <a:rPr lang="en-US" sz="4400" b="0" i="0" spc="-4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4400" b="0" i="0" spc="-3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ory	of	Machine	Learning</a:t>
            </a:r>
          </a:p>
        </p:txBody>
      </p:sp>
      <p:sp>
        <p:nvSpPr>
          <p:cNvPr id="1191" name="Rectangle 1191"/>
          <p:cNvSpPr/>
          <p:nvPr/>
        </p:nvSpPr>
        <p:spPr>
          <a:xfrm>
            <a:off x="777240" y="1278586"/>
            <a:ext cx="956513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1950s</a:t>
            </a:r>
          </a:p>
        </p:txBody>
      </p:sp>
      <p:sp>
        <p:nvSpPr>
          <p:cNvPr id="1192" name="Rectangle 1192"/>
          <p:cNvSpPr/>
          <p:nvPr/>
        </p:nvSpPr>
        <p:spPr>
          <a:xfrm>
            <a:off x="1234439" y="1588369"/>
            <a:ext cx="2505486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162050" algn="l"/>
                <a:tab pos="1932614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Samuel</a:t>
            </a: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’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	chec</a:t>
            </a:r>
            <a:r>
              <a:rPr lang="en-US" sz="1800" b="0" i="0" spc="-64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er	pl</a:t>
            </a:r>
            <a:r>
              <a:rPr lang="en-US" sz="1800" b="0" i="0" spc="-3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5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er</a:t>
            </a:r>
          </a:p>
        </p:txBody>
      </p:sp>
      <p:sp>
        <p:nvSpPr>
          <p:cNvPr id="1193" name="Rectangle 1193"/>
          <p:cNvSpPr/>
          <p:nvPr/>
        </p:nvSpPr>
        <p:spPr>
          <a:xfrm>
            <a:off x="777240" y="1867769"/>
            <a:ext cx="3106368" cy="6465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457199">
              <a:tabLst>
                <a:tab pos="742949" algn="l"/>
                <a:tab pos="1749169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Selfrid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’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	</a:t>
            </a:r>
            <a:r>
              <a:rPr lang="en-US" sz="1800" b="0" i="0" spc="-44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andemonium</a:t>
            </a:r>
          </a:p>
          <a:p>
            <a:pPr marL="0">
              <a:lnSpc>
                <a:spcPts val="2453"/>
              </a:lnSpc>
              <a:tabLst>
                <a:tab pos="342899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1960s:</a:t>
            </a:r>
          </a:p>
        </p:txBody>
      </p:sp>
      <p:sp>
        <p:nvSpPr>
          <p:cNvPr id="1194" name="Rectangle 1194"/>
          <p:cNvSpPr/>
          <p:nvPr/>
        </p:nvSpPr>
        <p:spPr>
          <a:xfrm>
            <a:off x="1234439" y="2451969"/>
            <a:ext cx="2959181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957056" algn="l"/>
                <a:tab pos="1932721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Neu</a:t>
            </a:r>
            <a:r>
              <a:rPr lang="en-US" sz="1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al	net</a:t>
            </a:r>
            <a:r>
              <a:rPr lang="en-US" sz="1800" b="0" i="0" spc="-15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1800" b="0" i="0" spc="-22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s:	</a:t>
            </a:r>
            <a:r>
              <a:rPr lang="en-US" sz="1800" b="0" i="0" spc="-42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3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cept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on</a:t>
            </a:r>
          </a:p>
        </p:txBody>
      </p:sp>
      <p:sp>
        <p:nvSpPr>
          <p:cNvPr id="1195" name="Rectangle 1195"/>
          <p:cNvSpPr/>
          <p:nvPr/>
        </p:nvSpPr>
        <p:spPr>
          <a:xfrm>
            <a:off x="1234439" y="2718669"/>
            <a:ext cx="2128311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019647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-44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-15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-2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ern	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ognition</a:t>
            </a:r>
          </a:p>
        </p:txBody>
      </p:sp>
      <p:sp>
        <p:nvSpPr>
          <p:cNvPr id="1196" name="Rectangle 1196"/>
          <p:cNvSpPr/>
          <p:nvPr/>
        </p:nvSpPr>
        <p:spPr>
          <a:xfrm>
            <a:off x="1234439" y="2998069"/>
            <a:ext cx="2813425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140119" algn="l"/>
                <a:tab pos="1365702" algn="l"/>
                <a:tab pos="1729267" algn="l"/>
                <a:tab pos="2198034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Learning	in	the	limit	theory</a:t>
            </a:r>
          </a:p>
        </p:txBody>
      </p:sp>
      <p:sp>
        <p:nvSpPr>
          <p:cNvPr id="1197" name="Rectangle 1197"/>
          <p:cNvSpPr/>
          <p:nvPr/>
        </p:nvSpPr>
        <p:spPr>
          <a:xfrm>
            <a:off x="1234439" y="3264769"/>
            <a:ext cx="4954511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404937" algn="l"/>
                <a:tab pos="2653835" algn="l"/>
                <a:tab pos="3685187" algn="l"/>
                <a:tab pos="3928051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Minsk</a:t>
            </a:r>
            <a:r>
              <a:rPr lang="en-US" sz="1800" b="0" i="0" spc="408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and	</a:t>
            </a:r>
            <a:r>
              <a:rPr lang="en-US" sz="1800" b="0" i="0" spc="-44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aper</a:t>
            </a:r>
            <a:r>
              <a:rPr lang="en-US" sz="1800" b="0" i="0" spc="41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	limi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tions	of	</a:t>
            </a:r>
            <a:r>
              <a:rPr lang="en-US" sz="1800" b="0" i="0" spc="-42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3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cept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on</a:t>
            </a:r>
          </a:p>
        </p:txBody>
      </p:sp>
      <p:sp>
        <p:nvSpPr>
          <p:cNvPr id="1198" name="Rectangle 1198"/>
          <p:cNvSpPr/>
          <p:nvPr/>
        </p:nvSpPr>
        <p:spPr>
          <a:xfrm>
            <a:off x="777240" y="3539186"/>
            <a:ext cx="1083106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1970s:</a:t>
            </a:r>
          </a:p>
        </p:txBody>
      </p:sp>
      <p:sp>
        <p:nvSpPr>
          <p:cNvPr id="1199" name="Rectangle 1199"/>
          <p:cNvSpPr/>
          <p:nvPr/>
        </p:nvSpPr>
        <p:spPr>
          <a:xfrm>
            <a:off x="1234439" y="3848969"/>
            <a:ext cx="2844698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168740" algn="l"/>
                <a:tab pos="1964542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-23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ymbolic	</a:t>
            </a:r>
            <a:r>
              <a:rPr lang="en-US" sz="1800" b="0" i="0" spc="-14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oncept	induction</a:t>
            </a:r>
          </a:p>
        </p:txBody>
      </p:sp>
      <p:sp>
        <p:nvSpPr>
          <p:cNvPr id="1200" name="Rectangle 1200"/>
          <p:cNvSpPr/>
          <p:nvPr/>
        </p:nvSpPr>
        <p:spPr>
          <a:xfrm>
            <a:off x="1234439" y="4128369"/>
            <a:ext cx="2382032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255902" algn="l"/>
                <a:tab pos="1711502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Win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2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on</a:t>
            </a: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’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	a</a:t>
            </a:r>
            <a:r>
              <a:rPr lang="en-US" sz="1800" b="0" i="0" spc="-2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ch	learner</a:t>
            </a:r>
          </a:p>
        </p:txBody>
      </p:sp>
      <p:sp>
        <p:nvSpPr>
          <p:cNvPr id="1201" name="Rectangle 1201"/>
          <p:cNvSpPr/>
          <p:nvPr/>
        </p:nvSpPr>
        <p:spPr>
          <a:xfrm>
            <a:off x="1234439" y="4395069"/>
            <a:ext cx="5614279" cy="6143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938105" algn="l"/>
                <a:tab pos="1722615" algn="l"/>
                <a:tab pos="2125957" algn="l"/>
                <a:tab pos="2489522" algn="l"/>
                <a:tab pos="3557084" algn="l"/>
                <a:tab pos="4621034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Expert	</a:t>
            </a:r>
            <a:r>
              <a:rPr lang="en-US" sz="1800" b="0" i="0" spc="-3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20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2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ems	and	the	knowled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	acquisition	bo</a:t>
            </a:r>
            <a:r>
              <a:rPr lang="en-US" sz="18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tleneck</a:t>
            </a:r>
          </a:p>
          <a:p>
            <a:pPr marL="0">
              <a:lnSpc>
                <a:spcPts val="2200"/>
              </a:lnSpc>
              <a:tabLst>
                <a:tab pos="285750" algn="l"/>
                <a:tab pos="1208087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Quinlan</a:t>
            </a: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’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	ID3</a:t>
            </a:r>
          </a:p>
        </p:txBody>
      </p:sp>
      <p:sp>
        <p:nvSpPr>
          <p:cNvPr id="1202" name="Rectangle 1202"/>
          <p:cNvSpPr/>
          <p:nvPr/>
        </p:nvSpPr>
        <p:spPr>
          <a:xfrm>
            <a:off x="1234439" y="4941169"/>
            <a:ext cx="3781198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684936" algn="l"/>
                <a:tab pos="2088461" algn="l"/>
                <a:tab pos="2918142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Michalski</a:t>
            </a: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’</a:t>
            </a:r>
            <a:r>
              <a:rPr lang="en-US" sz="1800" b="0" i="0" spc="40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25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Q	and	soybean	diagnosis</a:t>
            </a:r>
          </a:p>
        </p:txBody>
      </p:sp>
      <p:sp>
        <p:nvSpPr>
          <p:cNvPr id="1203" name="Rectangle 1203"/>
          <p:cNvSpPr/>
          <p:nvPr/>
        </p:nvSpPr>
        <p:spPr>
          <a:xfrm>
            <a:off x="1234439" y="5220569"/>
            <a:ext cx="3236976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172786" algn="l"/>
                <a:tab pos="2101131" algn="l"/>
                <a:tab pos="2566446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Scie</a:t>
            </a:r>
            <a:r>
              <a:rPr lang="en-US" sz="1800" b="0" i="0" spc="-1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tific	dis</a:t>
            </a:r>
            <a:r>
              <a:rPr lang="en-US" sz="1800" b="0" i="0" spc="-14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-1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ery	with	</a:t>
            </a:r>
            <a:r>
              <a:rPr lang="en-US" sz="1800" b="0" i="0" spc="-22" baseline="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1800" b="0" i="0" spc="-18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ON</a:t>
            </a:r>
          </a:p>
        </p:txBody>
      </p:sp>
      <p:sp>
        <p:nvSpPr>
          <p:cNvPr id="1204" name="Rectangle 1204"/>
          <p:cNvSpPr/>
          <p:nvPr/>
        </p:nvSpPr>
        <p:spPr>
          <a:xfrm>
            <a:off x="1234439" y="5499969"/>
            <a:ext cx="3348029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627540" algn="l"/>
                <a:tab pos="2555656" algn="l"/>
                <a:tab pos="3020857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M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them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ti</a:t>
            </a:r>
            <a:r>
              <a:rPr lang="en-US" sz="1800" b="0" i="0" spc="-15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al	dis</a:t>
            </a:r>
            <a:r>
              <a:rPr lang="en-US" sz="1800" b="0" i="0" spc="-15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-1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ery	with	AM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Freeform 1207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08" name="Rectangle 1208"/>
          <p:cNvSpPr/>
          <p:nvPr/>
        </p:nvSpPr>
        <p:spPr>
          <a:xfrm>
            <a:off x="568800" y="-6766"/>
            <a:ext cx="8004139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43232" algn="l"/>
                <a:tab pos="2335337" algn="l"/>
                <a:tab pos="4438436" algn="l"/>
                <a:tab pos="6520413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Hi</a:t>
            </a:r>
            <a:r>
              <a:rPr lang="en-US" sz="4400" b="0" i="0" spc="-4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4400" b="0" i="0" spc="-3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ory	of	Machine	Learning	(</a:t>
            </a:r>
            <a:r>
              <a:rPr lang="en-US" sz="4400" b="0" i="0" spc="-35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4400" b="0" i="0" spc="-3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t.)</a:t>
            </a:r>
          </a:p>
        </p:txBody>
      </p:sp>
      <p:sp>
        <p:nvSpPr>
          <p:cNvPr id="1209" name="Rectangle 1209"/>
          <p:cNvSpPr/>
          <p:nvPr/>
        </p:nvSpPr>
        <p:spPr>
          <a:xfrm>
            <a:off x="777240" y="1291286"/>
            <a:ext cx="1025397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1980s:</a:t>
            </a:r>
          </a:p>
        </p:txBody>
      </p:sp>
      <p:sp>
        <p:nvSpPr>
          <p:cNvPr id="1210" name="Rectangle 1210"/>
          <p:cNvSpPr/>
          <p:nvPr/>
        </p:nvSpPr>
        <p:spPr>
          <a:xfrm>
            <a:off x="1234439" y="1601069"/>
            <a:ext cx="4084990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252407" algn="l"/>
                <a:tab pos="2071618" algn="l"/>
                <a:tab pos="2505501" algn="l"/>
                <a:tab pos="2908660" algn="l"/>
                <a:tab pos="3327913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Ad</a:t>
            </a:r>
            <a:r>
              <a:rPr lang="en-US" sz="1800" b="0" i="0" spc="-2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anced	decision	t</a:t>
            </a:r>
            <a:r>
              <a:rPr lang="en-US" sz="1800" b="0" i="0" spc="-2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ee	and	rule	learning</a:t>
            </a:r>
          </a:p>
        </p:txBody>
      </p:sp>
      <p:sp>
        <p:nvSpPr>
          <p:cNvPr id="1211" name="Rectangle 1211"/>
          <p:cNvSpPr/>
          <p:nvPr/>
        </p:nvSpPr>
        <p:spPr>
          <a:xfrm>
            <a:off x="1234439" y="1880469"/>
            <a:ext cx="4289450" cy="8810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2051969" algn="l"/>
                <a:tab pos="2905607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Explan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tion-based	Learning	(EBL)</a:t>
            </a:r>
          </a:p>
          <a:p>
            <a:pPr marL="0">
              <a:lnSpc>
                <a:spcPts val="2200"/>
              </a:lnSpc>
              <a:tabLst>
                <a:tab pos="285750" algn="l"/>
                <a:tab pos="1140119" algn="l"/>
                <a:tab pos="1543461" algn="l"/>
                <a:tab pos="2401031" algn="l"/>
                <a:tab pos="2804373" algn="l"/>
                <a:tab pos="3643518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Learning	and	planning	and	p</a:t>
            </a:r>
            <a:r>
              <a:rPr lang="en-US" sz="1800" b="0" i="0" spc="-34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oblem	solving</a:t>
            </a:r>
          </a:p>
          <a:p>
            <a:pPr marL="0">
              <a:lnSpc>
                <a:spcPts val="2100"/>
              </a:lnSpc>
              <a:tabLst>
                <a:tab pos="285750" algn="l"/>
                <a:tab pos="896614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Utility	p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oblem</a:t>
            </a:r>
          </a:p>
        </p:txBody>
      </p:sp>
      <p:sp>
        <p:nvSpPr>
          <p:cNvPr id="1212" name="Rectangle 1212"/>
          <p:cNvSpPr/>
          <p:nvPr/>
        </p:nvSpPr>
        <p:spPr>
          <a:xfrm>
            <a:off x="1234439" y="2705969"/>
            <a:ext cx="1032220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Analogy</a:t>
            </a:r>
          </a:p>
        </p:txBody>
      </p:sp>
      <p:sp>
        <p:nvSpPr>
          <p:cNvPr id="1213" name="Rectangle 1213"/>
          <p:cNvSpPr/>
          <p:nvPr/>
        </p:nvSpPr>
        <p:spPr>
          <a:xfrm>
            <a:off x="1234439" y="2972669"/>
            <a:ext cx="2423251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205865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Cogniti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	a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chi</a:t>
            </a:r>
            <a:r>
              <a:rPr lang="en-US" sz="1800" b="0" i="0" spc="-2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ectu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es</a:t>
            </a:r>
          </a:p>
        </p:txBody>
      </p:sp>
      <p:sp>
        <p:nvSpPr>
          <p:cNvPr id="1214" name="Rectangle 1214"/>
          <p:cNvSpPr/>
          <p:nvPr/>
        </p:nvSpPr>
        <p:spPr>
          <a:xfrm>
            <a:off x="1234439" y="3252069"/>
            <a:ext cx="6381165" cy="6143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410553" algn="l"/>
                <a:tab pos="1653463" algn="l"/>
                <a:tab pos="2298207" algn="l"/>
                <a:tab pos="3212172" algn="l"/>
                <a:tab pos="4753292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esu</a:t>
            </a:r>
            <a:r>
              <a:rPr lang="en-US" sz="1800" b="0" i="0" spc="-2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ence	of	neu</a:t>
            </a:r>
            <a:r>
              <a:rPr lang="en-US" sz="1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al	net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1800" b="0" i="0" spc="-23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	(</a:t>
            </a:r>
            <a:r>
              <a:rPr lang="en-US" sz="1800" b="0" i="0" spc="-14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onnectionism,	backp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opa</a:t>
            </a:r>
            <a:r>
              <a:rPr lang="en-US" sz="1800" b="0" i="0" spc="-31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tion)</a:t>
            </a:r>
          </a:p>
          <a:p>
            <a:pPr marL="0">
              <a:lnSpc>
                <a:spcPts val="2199"/>
              </a:lnSpc>
              <a:tabLst>
                <a:tab pos="285750" algn="l"/>
                <a:tab pos="1519689" algn="l"/>
                <a:tab pos="2373327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-95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alia</a:t>
            </a:r>
            <a:r>
              <a:rPr lang="en-US" sz="1800" b="0" i="0" spc="-1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’</a:t>
            </a:r>
            <a:r>
              <a:rPr lang="en-US" sz="1800" b="0" i="0" spc="40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138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	Learning	Theory</a:t>
            </a:r>
          </a:p>
        </p:txBody>
      </p:sp>
      <p:sp>
        <p:nvSpPr>
          <p:cNvPr id="1215" name="Rectangle 1215"/>
          <p:cNvSpPr/>
          <p:nvPr/>
        </p:nvSpPr>
        <p:spPr>
          <a:xfrm>
            <a:off x="1234439" y="3798169"/>
            <a:ext cx="3680597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867262" algn="l"/>
                <a:tab pos="1161219" algn="l"/>
                <a:tab pos="2440899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-25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ocus	on	</a:t>
            </a:r>
            <a:r>
              <a:rPr lang="en-US" sz="1800" b="0" i="0" spc="-23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xperime</a:t>
            </a:r>
            <a:r>
              <a:rPr lang="en-US" sz="1800" b="0" i="0" spc="-1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-2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al	methodology</a:t>
            </a:r>
          </a:p>
        </p:txBody>
      </p:sp>
      <p:sp>
        <p:nvSpPr>
          <p:cNvPr id="1216" name="Rectangle 1216"/>
          <p:cNvSpPr/>
          <p:nvPr/>
        </p:nvSpPr>
        <p:spPr>
          <a:xfrm>
            <a:off x="777240" y="4072586"/>
            <a:ext cx="956513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</a:tabLst>
            </a:pPr>
            <a:r>
              <a:rPr lang="en-US" sz="20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1990s</a:t>
            </a:r>
          </a:p>
        </p:txBody>
      </p:sp>
      <p:sp>
        <p:nvSpPr>
          <p:cNvPr id="1217" name="Rectangle 1217"/>
          <p:cNvSpPr/>
          <p:nvPr/>
        </p:nvSpPr>
        <p:spPr>
          <a:xfrm>
            <a:off x="1234439" y="4382369"/>
            <a:ext cx="1406118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769810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	mining</a:t>
            </a:r>
          </a:p>
        </p:txBody>
      </p:sp>
      <p:sp>
        <p:nvSpPr>
          <p:cNvPr id="1218" name="Rectangle 1218"/>
          <p:cNvSpPr/>
          <p:nvPr/>
        </p:nvSpPr>
        <p:spPr>
          <a:xfrm>
            <a:off x="1234439" y="4649069"/>
            <a:ext cx="4669749" cy="6143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164168" algn="l"/>
                <a:tab pos="2033671" algn="l"/>
                <a:tab pos="2700223" algn="l"/>
                <a:tab pos="3103382" algn="l"/>
                <a:tab pos="3552489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Adapti</a:t>
            </a:r>
            <a:r>
              <a:rPr lang="en-US" sz="1800" b="0" i="0" spc="-1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	soft</a:t>
            </a:r>
            <a:r>
              <a:rPr lang="en-US" sz="1800" b="0" i="0" spc="-20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	a</a:t>
            </a:r>
            <a:r>
              <a:rPr lang="en-US" sz="1800" b="0" i="0" spc="-12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1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ts	and	</a:t>
            </a:r>
            <a:r>
              <a:rPr lang="en-US" sz="1800" b="0" i="0" spc="-14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eb	appli</a:t>
            </a:r>
            <a:r>
              <a:rPr lang="en-US" sz="1800" b="0" i="0" spc="-14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tions</a:t>
            </a:r>
          </a:p>
          <a:p>
            <a:pPr marL="0">
              <a:lnSpc>
                <a:spcPts val="2200"/>
              </a:lnSpc>
              <a:tabLst>
                <a:tab pos="285750" algn="l"/>
                <a:tab pos="714946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-16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xt	learning</a:t>
            </a:r>
          </a:p>
        </p:txBody>
      </p:sp>
      <p:sp>
        <p:nvSpPr>
          <p:cNvPr id="1219" name="Rectangle 1219"/>
          <p:cNvSpPr/>
          <p:nvPr/>
        </p:nvSpPr>
        <p:spPr>
          <a:xfrm>
            <a:off x="1234439" y="5207869"/>
            <a:ext cx="2879491" cy="3349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709425" algn="l"/>
                <a:tab pos="2519652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ein</a:t>
            </a:r>
            <a:r>
              <a:rPr lang="en-US" sz="1800" b="0" i="0" spc="-35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ceme</a:t>
            </a:r>
            <a:r>
              <a:rPr lang="en-US" sz="1800" b="0" i="0" spc="-12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	learning	(RL)</a:t>
            </a:r>
          </a:p>
        </p:txBody>
      </p:sp>
      <p:sp>
        <p:nvSpPr>
          <p:cNvPr id="1220" name="Rectangle 1220"/>
          <p:cNvSpPr/>
          <p:nvPr/>
        </p:nvSpPr>
        <p:spPr>
          <a:xfrm>
            <a:off x="1234439" y="5474569"/>
            <a:ext cx="4330781" cy="8810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5750" algn="l"/>
                <a:tab pos="1198092" algn="l"/>
                <a:tab pos="1725244" algn="l"/>
                <a:tab pos="3029864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Inducti</a:t>
            </a:r>
            <a:r>
              <a:rPr lang="en-US" sz="1800" b="0" i="0" spc="-1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	Logic	P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og</a:t>
            </a:r>
            <a:r>
              <a:rPr lang="en-US" sz="1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amming	(ILP)</a:t>
            </a:r>
          </a:p>
          <a:p>
            <a:pPr marL="0">
              <a:lnSpc>
                <a:spcPts val="2199"/>
              </a:lnSpc>
              <a:tabLst>
                <a:tab pos="285750" algn="l"/>
                <a:tab pos="1393842" algn="l"/>
                <a:tab pos="2238222" algn="l"/>
                <a:tab pos="3159000" algn="l"/>
                <a:tab pos="3562250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Ensembles:	Bagging,	Boo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ting,	and	S</a:t>
            </a:r>
            <a:r>
              <a:rPr lang="en-US" sz="1800" b="0" i="0" spc="-2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acking</a:t>
            </a:r>
          </a:p>
          <a:p>
            <a:pPr marL="0">
              <a:lnSpc>
                <a:spcPts val="2099"/>
              </a:lnSpc>
              <a:tabLst>
                <a:tab pos="285750" algn="l"/>
                <a:tab pos="871011" algn="l"/>
                <a:tab pos="1260500" algn="l"/>
              </a:tabLst>
            </a:pPr>
            <a:r>
              <a:rPr lang="en-US" sz="1800" b="0" i="0" spc="0" baseline="0" dirty="0">
                <a:solidFill>
                  <a:srgbClr val="000000"/>
                </a:solidFill>
                <a:latin typeface="Arial"/>
              </a:rPr>
              <a:t>–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es	Net	learning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Freeform 1223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24" name="Rectangle 1224"/>
          <p:cNvSpPr/>
          <p:nvPr/>
        </p:nvSpPr>
        <p:spPr>
          <a:xfrm>
            <a:off x="568800" y="-6766"/>
            <a:ext cx="8004139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43232" algn="l"/>
                <a:tab pos="2335337" algn="l"/>
                <a:tab pos="4438436" algn="l"/>
                <a:tab pos="6520413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Hi</a:t>
            </a:r>
            <a:r>
              <a:rPr lang="en-US" sz="4400" b="0" i="0" spc="-4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4400" b="0" i="0" spc="-3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ory	of	Machine	Learning	(</a:t>
            </a:r>
            <a:r>
              <a:rPr lang="en-US" sz="4400" b="0" i="0" spc="-35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4400" b="0" i="0" spc="-3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t.)</a:t>
            </a:r>
          </a:p>
        </p:txBody>
      </p:sp>
      <p:sp>
        <p:nvSpPr>
          <p:cNvPr id="1225" name="Rectangle 1225"/>
          <p:cNvSpPr/>
          <p:nvPr/>
        </p:nvSpPr>
        <p:spPr>
          <a:xfrm>
            <a:off x="777240" y="1243219"/>
            <a:ext cx="1078016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2000s</a:t>
            </a:r>
          </a:p>
        </p:txBody>
      </p:sp>
      <p:sp>
        <p:nvSpPr>
          <p:cNvPr id="1226" name="Rectangle 1226"/>
          <p:cNvSpPr/>
          <p:nvPr/>
        </p:nvSpPr>
        <p:spPr>
          <a:xfrm>
            <a:off x="1234439" y="1596086"/>
            <a:ext cx="4765294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68400" algn="l"/>
                <a:tab pos="1878202" algn="l"/>
                <a:tab pos="2921228" algn="l"/>
                <a:tab pos="3151403" algn="l"/>
                <a:tab pos="3851275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Support	</a:t>
            </a:r>
            <a:r>
              <a:rPr lang="en-US" sz="2000" b="0" i="0" spc="-23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ec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or	machines	&amp;	</a:t>
            </a:r>
            <a:r>
              <a:rPr lang="en-US" sz="2000" b="0" i="0" spc="-62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ernel	methods</a:t>
            </a:r>
          </a:p>
        </p:txBody>
      </p:sp>
      <p:sp>
        <p:nvSpPr>
          <p:cNvPr id="1227" name="Rectangle 1227"/>
          <p:cNvSpPr/>
          <p:nvPr/>
        </p:nvSpPr>
        <p:spPr>
          <a:xfrm>
            <a:off x="1234439" y="1862786"/>
            <a:ext cx="2076653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21688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0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aphi</a:t>
            </a:r>
            <a:r>
              <a:rPr lang="en-US" sz="2000" b="0" i="0" spc="-13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al	models</a:t>
            </a:r>
          </a:p>
        </p:txBody>
      </p:sp>
      <p:sp>
        <p:nvSpPr>
          <p:cNvPr id="1228" name="Rectangle 1228"/>
          <p:cNvSpPr/>
          <p:nvPr/>
        </p:nvSpPr>
        <p:spPr>
          <a:xfrm>
            <a:off x="1234439" y="2142186"/>
            <a:ext cx="3218662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36065" algn="l"/>
                <a:tab pos="2376678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-1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ti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ti</a:t>
            </a:r>
            <a:r>
              <a:rPr lang="en-US" sz="2000" b="0" i="0" spc="-13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al	</a:t>
            </a:r>
            <a:r>
              <a:rPr lang="en-US" sz="2000" b="0" i="0" spc="-2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el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tional	learning</a:t>
            </a:r>
          </a:p>
        </p:txBody>
      </p:sp>
      <p:sp>
        <p:nvSpPr>
          <p:cNvPr id="1229" name="Rectangle 1229"/>
          <p:cNvSpPr/>
          <p:nvPr/>
        </p:nvSpPr>
        <p:spPr>
          <a:xfrm>
            <a:off x="1234439" y="2408886"/>
            <a:ext cx="2017674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75689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-12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-3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an</a:t>
            </a:r>
            <a:r>
              <a:rPr lang="en-US" sz="2000" b="0" i="0" spc="-13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-46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er	learning</a:t>
            </a:r>
          </a:p>
        </p:txBody>
      </p:sp>
      <p:sp>
        <p:nvSpPr>
          <p:cNvPr id="1230" name="Rectangle 1230"/>
          <p:cNvSpPr/>
          <p:nvPr/>
        </p:nvSpPr>
        <p:spPr>
          <a:xfrm>
            <a:off x="1234439" y="2688286"/>
            <a:ext cx="2161209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49375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Sequence	labeling</a:t>
            </a:r>
          </a:p>
        </p:txBody>
      </p:sp>
      <p:sp>
        <p:nvSpPr>
          <p:cNvPr id="1231" name="Rectangle 1231"/>
          <p:cNvSpPr/>
          <p:nvPr/>
        </p:nvSpPr>
        <p:spPr>
          <a:xfrm>
            <a:off x="1234439" y="2967686"/>
            <a:ext cx="5111165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47114" algn="l"/>
                <a:tab pos="2725597" algn="l"/>
                <a:tab pos="3171698" algn="l"/>
                <a:tab pos="4307001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Collecti</a:t>
            </a:r>
            <a:r>
              <a:rPr lang="en-US" sz="2000" b="0" i="0" spc="-23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	classifi</a:t>
            </a:r>
            <a:r>
              <a:rPr lang="en-US" sz="2000" b="0" i="0" spc="-13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tion	and	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tructu</a:t>
            </a:r>
            <a:r>
              <a:rPr lang="en-US" sz="2000" b="0" i="0" spc="-2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ed	outputs</a:t>
            </a:r>
          </a:p>
        </p:txBody>
      </p:sp>
      <p:sp>
        <p:nvSpPr>
          <p:cNvPr id="1232" name="Rectangle 1232"/>
          <p:cNvSpPr/>
          <p:nvPr/>
        </p:nvSpPr>
        <p:spPr>
          <a:xfrm>
            <a:off x="1234439" y="3234386"/>
            <a:ext cx="7111347" cy="6515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80159" algn="l"/>
                <a:tab pos="2274379" algn="l"/>
                <a:tab pos="3600386" algn="l"/>
                <a:tab pos="4592337" algn="l"/>
                <a:tab pos="5571111" algn="l"/>
                <a:tab pos="6384622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Compu</a:t>
            </a:r>
            <a:r>
              <a:rPr lang="en-US" sz="2000" b="0" i="0" spc="-1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er	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-25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-1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ems	Appli</a:t>
            </a:r>
            <a:r>
              <a:rPr lang="en-US" sz="2000" b="0" i="0" spc="-13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tions	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Compile</a:t>
            </a:r>
            <a:r>
              <a:rPr lang="en-US" sz="1600" b="0" i="0" spc="-2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s,	Debugging,	G</a:t>
            </a:r>
            <a:r>
              <a:rPr lang="en-US" sz="1600" b="0" i="0" spc="-2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600" b="0" i="0" spc="0" baseline="0" dirty="0">
                <a:solidFill>
                  <a:srgbClr val="000000"/>
                </a:solidFill>
                <a:latin typeface="Calibri"/>
              </a:rPr>
              <a:t>aphics,	Security)</a:t>
            </a:r>
          </a:p>
          <a:p>
            <a:pPr marL="0">
              <a:lnSpc>
                <a:spcPts val="2200"/>
              </a:lnSpc>
              <a:tabLst>
                <a:tab pos="984123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-27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-mail	mana</a:t>
            </a:r>
            <a:r>
              <a:rPr lang="en-US" sz="2000" b="0" i="0" spc="-21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eme</a:t>
            </a:r>
            <a:r>
              <a:rPr lang="en-US" sz="2000" b="0" i="0" spc="-18" baseline="0" dirty="0">
                <a:solidFill>
                  <a:srgbClr val="000000"/>
                </a:solidFill>
                <a:latin typeface="Calibri"/>
              </a:rPr>
              <a:t>nt</a:t>
            </a:r>
          </a:p>
        </p:txBody>
      </p:sp>
      <p:sp>
        <p:nvSpPr>
          <p:cNvPr id="1233" name="Rectangle 1233"/>
          <p:cNvSpPr/>
          <p:nvPr/>
        </p:nvSpPr>
        <p:spPr>
          <a:xfrm>
            <a:off x="1234439" y="3780486"/>
            <a:ext cx="3711676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42389" algn="l"/>
                <a:tab pos="2699537" algn="l"/>
                <a:tab pos="3181426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-37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0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sonali</a:t>
            </a:r>
            <a:r>
              <a:rPr lang="en-US" sz="2000" b="0" i="0" spc="-47" baseline="0" dirty="0">
                <a:solidFill>
                  <a:srgbClr val="000000"/>
                </a:solidFill>
                <a:latin typeface="Calibri"/>
              </a:rPr>
              <a:t>z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ed	assi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-1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-19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ts	th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	learn</a:t>
            </a:r>
          </a:p>
        </p:txBody>
      </p:sp>
      <p:sp>
        <p:nvSpPr>
          <p:cNvPr id="1234" name="Rectangle 1234"/>
          <p:cNvSpPr/>
          <p:nvPr/>
        </p:nvSpPr>
        <p:spPr>
          <a:xfrm>
            <a:off x="1234439" y="4059886"/>
            <a:ext cx="3420110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31900" algn="l"/>
                <a:tab pos="1481150" algn="l"/>
                <a:tab pos="2375636" algn="l"/>
                <a:tab pos="2821686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Learning	in	</a:t>
            </a:r>
            <a:r>
              <a:rPr lang="en-US" sz="2000" b="0" i="0" spc="-3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obotics	and	vision</a:t>
            </a:r>
          </a:p>
        </p:txBody>
      </p:sp>
      <p:sp>
        <p:nvSpPr>
          <p:cNvPr id="1235" name="Rectangle 1235"/>
          <p:cNvSpPr/>
          <p:nvPr/>
        </p:nvSpPr>
        <p:spPr>
          <a:xfrm>
            <a:off x="777240" y="4316619"/>
            <a:ext cx="1078016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342899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Arial"/>
              </a:rPr>
              <a:t>•	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2010s</a:t>
            </a:r>
          </a:p>
        </p:txBody>
      </p:sp>
      <p:sp>
        <p:nvSpPr>
          <p:cNvPr id="1236" name="Rectangle 1236"/>
          <p:cNvSpPr/>
          <p:nvPr/>
        </p:nvSpPr>
        <p:spPr>
          <a:xfrm>
            <a:off x="1234439" y="4656786"/>
            <a:ext cx="2601722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885825" algn="l"/>
                <a:tab pos="1784375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Deep	learning	</a:t>
            </a:r>
            <a:r>
              <a:rPr lang="en-US" sz="2000" b="0" i="0" spc="-31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-25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000" b="0" i="0" spc="-1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000" b="0" i="0" spc="-1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ems</a:t>
            </a:r>
          </a:p>
        </p:txBody>
      </p:sp>
      <p:sp>
        <p:nvSpPr>
          <p:cNvPr id="1237" name="Rectangle 1237"/>
          <p:cNvSpPr/>
          <p:nvPr/>
        </p:nvSpPr>
        <p:spPr>
          <a:xfrm>
            <a:off x="1234439" y="4936186"/>
            <a:ext cx="2409926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31900" algn="l"/>
                <a:tab pos="1583994" algn="l"/>
                <a:tab pos="1952294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Learning	</a:t>
            </a:r>
            <a:r>
              <a:rPr lang="en-US" sz="2000" b="0" i="0" spc="-38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or	big	d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-19" baseline="0" dirty="0">
                <a:solidFill>
                  <a:srgbClr val="000000"/>
                </a:solidFill>
                <a:latin typeface="Calibri"/>
              </a:rPr>
              <a:t>ta</a:t>
            </a:r>
          </a:p>
        </p:txBody>
      </p:sp>
      <p:sp>
        <p:nvSpPr>
          <p:cNvPr id="1238" name="Rectangle 1238"/>
          <p:cNvSpPr/>
          <p:nvPr/>
        </p:nvSpPr>
        <p:spPr>
          <a:xfrm>
            <a:off x="1234439" y="5215586"/>
            <a:ext cx="2165299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51280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2000" b="0" i="0" spc="-3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-30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esian	methods</a:t>
            </a:r>
          </a:p>
        </p:txBody>
      </p:sp>
      <p:sp>
        <p:nvSpPr>
          <p:cNvPr id="1239" name="Rectangle 1239"/>
          <p:cNvSpPr/>
          <p:nvPr/>
        </p:nvSpPr>
        <p:spPr>
          <a:xfrm>
            <a:off x="1234439" y="5482286"/>
            <a:ext cx="3285566" cy="3721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95577" algn="l"/>
                <a:tab pos="1625752" algn="l"/>
                <a:tab pos="2443581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Multi-</a:t>
            </a:r>
            <a:r>
              <a:rPr lang="en-US" sz="2000" b="0" i="0" spc="-1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ask	&amp;	li</a:t>
            </a:r>
            <a:r>
              <a:rPr lang="en-US" sz="2000" b="0" i="0" spc="-46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elong	learning</a:t>
            </a:r>
          </a:p>
        </p:txBody>
      </p:sp>
      <p:sp>
        <p:nvSpPr>
          <p:cNvPr id="1240" name="Rectangle 1240"/>
          <p:cNvSpPr/>
          <p:nvPr/>
        </p:nvSpPr>
        <p:spPr>
          <a:xfrm>
            <a:off x="1234439" y="5761686"/>
            <a:ext cx="7314183" cy="6388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611807" algn="l"/>
                <a:tab pos="1885746" algn="l"/>
                <a:tab pos="2604922" algn="l"/>
                <a:tab pos="3454247" algn="l"/>
                <a:tab pos="4092473" algn="l"/>
                <a:tab pos="5172481" algn="l"/>
                <a:tab pos="6071031" algn="l"/>
                <a:tab pos="6344970" algn="l"/>
                <a:tab pos="6933818" algn="l"/>
              </a:tabLst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Appli</a:t>
            </a:r>
            <a:r>
              <a:rPr lang="en-US" sz="2000" b="0" i="0" spc="-12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000" b="0" i="0" spc="-1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tions	</a:t>
            </a:r>
            <a:r>
              <a:rPr lang="en-US" sz="2000" b="0" i="0" spc="-1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	vision,	speech,	social	net</a:t>
            </a:r>
            <a:r>
              <a:rPr lang="en-US" sz="2000" b="0" i="0" spc="-24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2000" b="0" i="0" spc="-16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s,	learning	</a:t>
            </a:r>
            <a:r>
              <a:rPr lang="en-US" sz="2000" b="0" i="0" spc="-13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o	</a:t>
            </a:r>
            <a:r>
              <a:rPr lang="en-US" sz="2000" b="0" i="0" spc="-2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ead,	e</a:t>
            </a:r>
            <a:r>
              <a:rPr lang="en-US" sz="2000" b="0" i="0" spc="-1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c.</a:t>
            </a:r>
          </a:p>
          <a:p>
            <a:pPr marL="0">
              <a:lnSpc>
                <a:spcPts val="2100"/>
              </a:lnSpc>
            </a:pPr>
            <a:r>
              <a:rPr lang="en-US" sz="2000" b="0" i="0" spc="1138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000" b="0" i="0" spc="0" baseline="0" dirty="0">
                <a:solidFill>
                  <a:srgbClr val="000000"/>
                </a:solidFill>
                <a:latin typeface="Calibri"/>
              </a:rPr>
              <a:t>???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152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3" name="Picture 15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2" y="1268413"/>
            <a:ext cx="7302500" cy="5321300"/>
          </a:xfrm>
          <a:prstGeom prst="rect">
            <a:avLst/>
          </a:prstGeom>
          <a:noFill/>
        </p:spPr>
      </p:pic>
      <p:sp>
        <p:nvSpPr>
          <p:cNvPr id="154" name="Freeform 154"/>
          <p:cNvSpPr/>
          <p:nvPr/>
        </p:nvSpPr>
        <p:spPr>
          <a:xfrm>
            <a:off x="792162" y="2565400"/>
            <a:ext cx="5219700" cy="827088"/>
          </a:xfrm>
          <a:custGeom>
            <a:avLst/>
            <a:gdLst/>
            <a:ahLst/>
            <a:cxnLst/>
            <a:rect l="0" t="0" r="0" b="0"/>
            <a:pathLst>
              <a:path w="5219700" h="827088">
                <a:moveTo>
                  <a:pt x="0" y="827088"/>
                </a:moveTo>
                <a:lnTo>
                  <a:pt x="5219700" y="827088"/>
                </a:lnTo>
                <a:lnTo>
                  <a:pt x="5219700" y="0"/>
                </a:lnTo>
                <a:lnTo>
                  <a:pt x="0" y="0"/>
                </a:lnTo>
                <a:lnTo>
                  <a:pt x="0" y="827088"/>
                </a:lnTo>
                <a:close/>
              </a:path>
            </a:pathLst>
          </a:custGeom>
          <a:solidFill>
            <a:srgbClr val="5782BF">
              <a:alpha val="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5" name="Freeform 155"/>
          <p:cNvSpPr/>
          <p:nvPr/>
        </p:nvSpPr>
        <p:spPr>
          <a:xfrm flipV="1">
            <a:off x="792162" y="2565400"/>
            <a:ext cx="5219700" cy="827088"/>
          </a:xfrm>
          <a:custGeom>
            <a:avLst/>
            <a:gdLst/>
            <a:ahLst/>
            <a:cxnLst/>
            <a:rect l="0" t="0" r="0" b="0"/>
            <a:pathLst>
              <a:path w="5219700" h="827088">
                <a:moveTo>
                  <a:pt x="0" y="827088"/>
                </a:moveTo>
                <a:lnTo>
                  <a:pt x="5219700" y="827088"/>
                </a:lnTo>
                <a:lnTo>
                  <a:pt x="5219700" y="0"/>
                </a:lnTo>
                <a:lnTo>
                  <a:pt x="0" y="0"/>
                </a:lnTo>
                <a:lnTo>
                  <a:pt x="0" y="827088"/>
                </a:lnTo>
                <a:close/>
              </a:path>
            </a:pathLst>
          </a:custGeom>
          <a:noFill/>
          <a:ln w="19050" cap="flat" cmpd="sng">
            <a:solidFill>
              <a:srgbClr val="2D99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6" name="Freeform 156"/>
          <p:cNvSpPr/>
          <p:nvPr/>
        </p:nvSpPr>
        <p:spPr>
          <a:xfrm>
            <a:off x="6731000" y="2565400"/>
            <a:ext cx="720725" cy="827088"/>
          </a:xfrm>
          <a:custGeom>
            <a:avLst/>
            <a:gdLst/>
            <a:ahLst/>
            <a:cxnLst/>
            <a:rect l="0" t="0" r="0" b="0"/>
            <a:pathLst>
              <a:path w="720725" h="827088">
                <a:moveTo>
                  <a:pt x="0" y="827088"/>
                </a:moveTo>
                <a:lnTo>
                  <a:pt x="720725" y="827088"/>
                </a:lnTo>
                <a:lnTo>
                  <a:pt x="720725" y="0"/>
                </a:lnTo>
                <a:lnTo>
                  <a:pt x="0" y="0"/>
                </a:lnTo>
                <a:lnTo>
                  <a:pt x="0" y="827088"/>
                </a:lnTo>
                <a:close/>
              </a:path>
            </a:pathLst>
          </a:custGeom>
          <a:solidFill>
            <a:srgbClr val="5782BF">
              <a:alpha val="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7" name="Freeform 157"/>
          <p:cNvSpPr/>
          <p:nvPr/>
        </p:nvSpPr>
        <p:spPr>
          <a:xfrm flipV="1">
            <a:off x="6731000" y="2565400"/>
            <a:ext cx="720725" cy="827088"/>
          </a:xfrm>
          <a:custGeom>
            <a:avLst/>
            <a:gdLst/>
            <a:ahLst/>
            <a:cxnLst/>
            <a:rect l="0" t="0" r="0" b="0"/>
            <a:pathLst>
              <a:path w="720725" h="827088">
                <a:moveTo>
                  <a:pt x="0" y="827088"/>
                </a:moveTo>
                <a:lnTo>
                  <a:pt x="720725" y="827088"/>
                </a:lnTo>
                <a:lnTo>
                  <a:pt x="720725" y="0"/>
                </a:lnTo>
                <a:lnTo>
                  <a:pt x="0" y="0"/>
                </a:lnTo>
                <a:lnTo>
                  <a:pt x="0" y="827088"/>
                </a:lnTo>
                <a:close/>
              </a:path>
            </a:pathLst>
          </a:custGeom>
          <a:noFill/>
          <a:ln w="19050" cap="flat" cmpd="sng">
            <a:solidFill>
              <a:srgbClr val="F4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8" name="Freeform 158"/>
          <p:cNvSpPr/>
          <p:nvPr/>
        </p:nvSpPr>
        <p:spPr>
          <a:xfrm>
            <a:off x="2339975" y="4762500"/>
            <a:ext cx="1368425" cy="827088"/>
          </a:xfrm>
          <a:custGeom>
            <a:avLst/>
            <a:gdLst/>
            <a:ahLst/>
            <a:cxnLst/>
            <a:rect l="0" t="0" r="0" b="0"/>
            <a:pathLst>
              <a:path w="1368425" h="827088">
                <a:moveTo>
                  <a:pt x="0" y="827088"/>
                </a:moveTo>
                <a:lnTo>
                  <a:pt x="1368425" y="827088"/>
                </a:lnTo>
                <a:lnTo>
                  <a:pt x="1368425" y="0"/>
                </a:lnTo>
                <a:lnTo>
                  <a:pt x="0" y="0"/>
                </a:lnTo>
                <a:lnTo>
                  <a:pt x="0" y="827088"/>
                </a:lnTo>
                <a:close/>
              </a:path>
            </a:pathLst>
          </a:custGeom>
          <a:solidFill>
            <a:srgbClr val="5782BF">
              <a:alpha val="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9" name="Freeform 159"/>
          <p:cNvSpPr/>
          <p:nvPr/>
        </p:nvSpPr>
        <p:spPr>
          <a:xfrm flipV="1">
            <a:off x="2339975" y="4762500"/>
            <a:ext cx="1368425" cy="827088"/>
          </a:xfrm>
          <a:custGeom>
            <a:avLst/>
            <a:gdLst/>
            <a:ahLst/>
            <a:cxnLst/>
            <a:rect l="0" t="0" r="0" b="0"/>
            <a:pathLst>
              <a:path w="1368425" h="827088">
                <a:moveTo>
                  <a:pt x="0" y="827088"/>
                </a:moveTo>
                <a:lnTo>
                  <a:pt x="1368425" y="827088"/>
                </a:lnTo>
                <a:lnTo>
                  <a:pt x="1368425" y="0"/>
                </a:lnTo>
                <a:lnTo>
                  <a:pt x="0" y="0"/>
                </a:lnTo>
                <a:lnTo>
                  <a:pt x="0" y="827088"/>
                </a:lnTo>
                <a:close/>
              </a:path>
            </a:pathLst>
          </a:custGeom>
          <a:noFill/>
          <a:ln w="19050" cap="flat" cmpd="sng">
            <a:solidFill>
              <a:srgbClr val="F4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0" name="Freeform 160"/>
          <p:cNvSpPr/>
          <p:nvPr/>
        </p:nvSpPr>
        <p:spPr>
          <a:xfrm>
            <a:off x="827087" y="3681413"/>
            <a:ext cx="720725" cy="827087"/>
          </a:xfrm>
          <a:custGeom>
            <a:avLst/>
            <a:gdLst/>
            <a:ahLst/>
            <a:cxnLst/>
            <a:rect l="0" t="0" r="0" b="0"/>
            <a:pathLst>
              <a:path w="720725" h="827087">
                <a:moveTo>
                  <a:pt x="0" y="827087"/>
                </a:moveTo>
                <a:lnTo>
                  <a:pt x="720725" y="827087"/>
                </a:lnTo>
                <a:lnTo>
                  <a:pt x="720725" y="0"/>
                </a:lnTo>
                <a:lnTo>
                  <a:pt x="0" y="0"/>
                </a:lnTo>
                <a:lnTo>
                  <a:pt x="0" y="827087"/>
                </a:lnTo>
                <a:close/>
              </a:path>
            </a:pathLst>
          </a:custGeom>
          <a:solidFill>
            <a:srgbClr val="5782BF">
              <a:alpha val="0"/>
            </a:srgbClr>
          </a:solidFill>
          <a:ln w="20116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1" name="Freeform 161"/>
          <p:cNvSpPr/>
          <p:nvPr/>
        </p:nvSpPr>
        <p:spPr>
          <a:xfrm flipV="1">
            <a:off x="827087" y="3681413"/>
            <a:ext cx="720725" cy="827087"/>
          </a:xfrm>
          <a:custGeom>
            <a:avLst/>
            <a:gdLst/>
            <a:ahLst/>
            <a:cxnLst/>
            <a:rect l="0" t="0" r="0" b="0"/>
            <a:pathLst>
              <a:path w="720725" h="827087">
                <a:moveTo>
                  <a:pt x="0" y="827087"/>
                </a:moveTo>
                <a:lnTo>
                  <a:pt x="720725" y="827087"/>
                </a:lnTo>
                <a:lnTo>
                  <a:pt x="720725" y="0"/>
                </a:lnTo>
                <a:lnTo>
                  <a:pt x="0" y="0"/>
                </a:lnTo>
                <a:lnTo>
                  <a:pt x="0" y="827087"/>
                </a:lnTo>
                <a:close/>
              </a:path>
            </a:pathLst>
          </a:custGeom>
          <a:noFill/>
          <a:ln w="19050" cap="flat" cmpd="sng">
            <a:solidFill>
              <a:srgbClr val="F40000">
                <a:alpha val="100000"/>
              </a:srgbClr>
            </a:solidFill>
            <a:miter lim="1016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2" name="Rectangle 162"/>
          <p:cNvSpPr/>
          <p:nvPr/>
        </p:nvSpPr>
        <p:spPr>
          <a:xfrm>
            <a:off x="322993" y="208044"/>
            <a:ext cx="8477006" cy="10036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87253" algn="l"/>
                <a:tab pos="1281226" algn="l"/>
                <a:tab pos="2578882" algn="l"/>
                <a:tab pos="2954822" algn="l"/>
                <a:tab pos="3205449" algn="l"/>
                <a:tab pos="3872555" algn="l"/>
                <a:tab pos="4544994" algn="l"/>
                <a:tab pos="5811855" algn="l"/>
                <a:tab pos="7129068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	classic	</a:t>
            </a:r>
            <a:r>
              <a:rPr lang="en-US" sz="2800" b="0" i="0" spc="-50" baseline="0" dirty="0">
                <a:solidFill>
                  <a:srgbClr val="000000"/>
                </a:solidFill>
                <a:latin typeface="Calibri"/>
              </a:rPr>
              <a:t>ex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ample	of	a	</a:t>
            </a:r>
            <a:r>
              <a:rPr lang="en-US" sz="2800" b="0" i="0" spc="-3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ask	th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	</a:t>
            </a:r>
            <a:r>
              <a:rPr lang="en-US" sz="28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equi</a:t>
            </a:r>
            <a:r>
              <a:rPr lang="en-US" sz="2800" b="0" i="0" spc="-3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es	machine	learning:</a:t>
            </a:r>
          </a:p>
          <a:p>
            <a:pPr marL="1597278">
              <a:lnSpc>
                <a:spcPts val="3800"/>
              </a:lnSpc>
              <a:tabLst>
                <a:tab pos="1886380" algn="l"/>
                <a:tab pos="2188285" algn="l"/>
                <a:tab pos="2888105" algn="l"/>
                <a:tab pos="3633088" algn="l"/>
                <a:tab pos="4017491" algn="l"/>
                <a:tab pos="4562270" algn="l"/>
                <a:tab pos="5370549" algn="l"/>
                <a:tab pos="6371919" algn="l"/>
                <a:tab pos="6622972" algn="l"/>
                <a:tab pos="6622972" algn="l"/>
              </a:tabLst>
            </a:pP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It	is	</a:t>
            </a:r>
            <a:r>
              <a:rPr lang="en-US" sz="2800" b="0" i="0" spc="-2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ery	ha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d	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	s</a:t>
            </a:r>
            <a:r>
              <a:rPr lang="en-US" sz="2800" b="0" i="0" spc="-5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y	wh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	ma</a:t>
            </a:r>
            <a:r>
              <a:rPr lang="en-US" sz="2800" b="0" i="0" spc="-90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es	a	2	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Freeform 1243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44" name="Picture 124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461000"/>
            <a:ext cx="9144000" cy="1041400"/>
          </a:xfrm>
          <a:prstGeom prst="rect">
            <a:avLst/>
          </a:prstGeom>
          <a:noFill/>
        </p:spPr>
      </p:pic>
      <p:pic>
        <p:nvPicPr>
          <p:cNvPr id="1245" name="Picture 124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509153"/>
            <a:ext cx="9144000" cy="901699"/>
          </a:xfrm>
          <a:prstGeom prst="rect">
            <a:avLst/>
          </a:prstGeom>
          <a:noFill/>
        </p:spPr>
      </p:pic>
      <p:sp>
        <p:nvSpPr>
          <p:cNvPr id="1246" name="Freeform 1246"/>
          <p:cNvSpPr/>
          <p:nvPr/>
        </p:nvSpPr>
        <p:spPr>
          <a:xfrm flipV="1">
            <a:off x="0" y="5521853"/>
            <a:ext cx="9144000" cy="876300"/>
          </a:xfrm>
          <a:custGeom>
            <a:avLst/>
            <a:gdLst/>
            <a:ahLst/>
            <a:cxnLst/>
            <a:rect l="0" t="0" r="0" b="0"/>
            <a:pathLst>
              <a:path w="9144000" h="876300">
                <a:moveTo>
                  <a:pt x="0" y="876300"/>
                </a:moveTo>
                <a:lnTo>
                  <a:pt x="9144000" y="876300"/>
                </a:lnTo>
                <a:lnTo>
                  <a:pt x="9144000" y="0"/>
                </a:lnTo>
                <a:lnTo>
                  <a:pt x="0" y="0"/>
                </a:lnTo>
                <a:lnTo>
                  <a:pt x="0" y="876300"/>
                </a:lnTo>
                <a:close/>
              </a:path>
            </a:pathLst>
          </a:custGeom>
          <a:noFill/>
          <a:ln w="12700" cap="flat" cmpd="sng">
            <a:solidFill>
              <a:srgbClr val="537FBD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47" name="Rectangle 1247"/>
          <p:cNvSpPr/>
          <p:nvPr/>
        </p:nvSpPr>
        <p:spPr>
          <a:xfrm>
            <a:off x="919638" y="-6766"/>
            <a:ext cx="7304633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398397" algn="l"/>
                <a:tab pos="2710347" algn="l"/>
                <a:tab pos="4170939" algn="l"/>
                <a:tab pos="4734712" algn="l"/>
                <a:tab pos="5714009" algn="l"/>
              </a:tabLst>
            </a:pPr>
            <a:r>
              <a:rPr lang="en-US" sz="4400" b="1" i="0" spc="0" baseline="0" dirty="0">
                <a:solidFill>
                  <a:srgbClr val="000000"/>
                </a:solidFill>
                <a:latin typeface="Calibri"/>
              </a:rPr>
              <a:t>Wh</a:t>
            </a:r>
            <a:r>
              <a:rPr lang="en-US" sz="4400" b="1" i="0" spc="-3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4400" b="1" i="0" spc="0" baseline="0" dirty="0">
                <a:solidFill>
                  <a:srgbClr val="000000"/>
                </a:solidFill>
                <a:latin typeface="Calibri"/>
              </a:rPr>
              <a:t>t	</a:t>
            </a:r>
            <a:r>
              <a:rPr lang="en-US" sz="4400" b="1" i="0" spc="-153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4400" b="1" i="0" spc="0" baseline="0" dirty="0">
                <a:solidFill>
                  <a:srgbClr val="000000"/>
                </a:solidFill>
                <a:latin typeface="Calibri"/>
              </a:rPr>
              <a:t>e’ll	C</a:t>
            </a:r>
            <a:r>
              <a:rPr lang="en-US" sz="4400" b="1" i="0" spc="-12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4400" b="1" i="0" spc="-34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4400" b="1" i="0" spc="0" baseline="0" dirty="0">
                <a:solidFill>
                  <a:srgbClr val="000000"/>
                </a:solidFill>
                <a:latin typeface="Calibri"/>
              </a:rPr>
              <a:t>er	in	this	Cou</a:t>
            </a:r>
            <a:r>
              <a:rPr lang="en-US" sz="4400" b="1" i="0" spc="-5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1" i="0" spc="0" baseline="0" dirty="0">
                <a:solidFill>
                  <a:srgbClr val="000000"/>
                </a:solidFill>
                <a:latin typeface="Calibri"/>
              </a:rPr>
              <a:t>se</a:t>
            </a:r>
          </a:p>
        </p:txBody>
      </p:sp>
      <p:sp>
        <p:nvSpPr>
          <p:cNvPr id="1248" name="Rectangle 1248"/>
          <p:cNvSpPr/>
          <p:nvPr/>
        </p:nvSpPr>
        <p:spPr>
          <a:xfrm>
            <a:off x="345440" y="1347552"/>
            <a:ext cx="3606302" cy="8883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048428" algn="l"/>
              </a:tabLst>
            </a:pPr>
            <a:r>
              <a:rPr lang="en-US" sz="2800" b="0" i="0" spc="1720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Supervised	learning</a:t>
            </a:r>
          </a:p>
          <a:p>
            <a:pPr marL="457200">
              <a:lnSpc>
                <a:spcPts val="2892"/>
              </a:lnSpc>
              <a:tabLst>
                <a:tab pos="1858639" algn="l"/>
                <a:tab pos="2435321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Decision	t</a:t>
            </a:r>
            <a:r>
              <a:rPr lang="en-US" sz="24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ee	induction</a:t>
            </a:r>
          </a:p>
        </p:txBody>
      </p:sp>
      <p:sp>
        <p:nvSpPr>
          <p:cNvPr id="1249" name="Rectangle 1249"/>
          <p:cNvSpPr/>
          <p:nvPr/>
        </p:nvSpPr>
        <p:spPr>
          <a:xfrm>
            <a:off x="802640" y="2157619"/>
            <a:ext cx="3441618" cy="1170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17640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Linear	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eg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ession</a:t>
            </a:r>
          </a:p>
          <a:p>
            <a:pPr marL="0">
              <a:lnSpc>
                <a:spcPts val="2900"/>
              </a:lnSpc>
              <a:tabLst>
                <a:tab pos="1271198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Logi</a:t>
            </a:r>
            <a:r>
              <a:rPr lang="en-US" sz="2400" b="0" i="0" spc="-2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tic	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eg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ession</a:t>
            </a:r>
          </a:p>
          <a:p>
            <a:pPr marL="0">
              <a:lnSpc>
                <a:spcPts val="2800"/>
              </a:lnSpc>
              <a:tabLst>
                <a:tab pos="1342979" algn="l"/>
                <a:tab pos="2193218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Support	</a:t>
            </a:r>
            <a:r>
              <a:rPr lang="en-US" sz="2400" b="0" i="0" spc="-19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ec</a:t>
            </a:r>
            <a:r>
              <a:rPr lang="en-US" sz="24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or	machines</a:t>
            </a:r>
          </a:p>
        </p:txBody>
      </p:sp>
      <p:sp>
        <p:nvSpPr>
          <p:cNvPr id="1250" name="Rectangle 1250"/>
          <p:cNvSpPr/>
          <p:nvPr/>
        </p:nvSpPr>
        <p:spPr>
          <a:xfrm>
            <a:off x="802640" y="3173619"/>
            <a:ext cx="3367315" cy="1551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85749">
              <a:tabLst>
                <a:tab pos="561989" algn="l"/>
                <a:tab pos="1399945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&amp;	</a:t>
            </a:r>
            <a:r>
              <a:rPr lang="en-US" sz="2400" b="0" i="0" spc="-82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ernel	methods</a:t>
            </a:r>
          </a:p>
          <a:p>
            <a:pPr marL="0">
              <a:lnSpc>
                <a:spcPts val="2900"/>
              </a:lnSpc>
              <a:tabLst>
                <a:tab pos="1157538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Model	ensembles</a:t>
            </a:r>
          </a:p>
          <a:p>
            <a:pPr marL="0">
              <a:lnSpc>
                <a:spcPts val="2900"/>
              </a:lnSpc>
              <a:tabLst>
                <a:tab pos="1441825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2400" b="0" i="0" spc="-4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400" b="0" i="0" spc="-29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esian	learning</a:t>
            </a:r>
          </a:p>
          <a:p>
            <a:pPr marL="0">
              <a:lnSpc>
                <a:spcPts val="2900"/>
              </a:lnSpc>
              <a:tabLst>
                <a:tab pos="1179766" algn="l"/>
                <a:tab pos="2396741" algn="l"/>
                <a:tab pos="2672981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Neu</a:t>
            </a:r>
            <a:r>
              <a:rPr lang="en-US" sz="2400" b="0" i="0" spc="-4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al	net</a:t>
            </a:r>
            <a:r>
              <a:rPr lang="en-US" sz="2400" b="0" i="0" spc="-25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2400" b="0" i="0" spc="-26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s	&amp;	deep</a:t>
            </a:r>
          </a:p>
        </p:txBody>
      </p:sp>
      <p:sp>
        <p:nvSpPr>
          <p:cNvPr id="1251" name="Rectangle 1251"/>
          <p:cNvSpPr/>
          <p:nvPr/>
        </p:nvSpPr>
        <p:spPr>
          <a:xfrm>
            <a:off x="802640" y="4570619"/>
            <a:ext cx="2241101" cy="8148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85749"/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learning</a:t>
            </a:r>
          </a:p>
          <a:p>
            <a:pPr marL="0">
              <a:lnSpc>
                <a:spcPts val="2900"/>
              </a:lnSpc>
              <a:tabLst>
                <a:tab pos="1420825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Learning	theory</a:t>
            </a:r>
          </a:p>
        </p:txBody>
      </p:sp>
      <p:sp>
        <p:nvSpPr>
          <p:cNvPr id="1252" name="Rectangle 1252"/>
          <p:cNvSpPr/>
          <p:nvPr/>
        </p:nvSpPr>
        <p:spPr>
          <a:xfrm>
            <a:off x="4739640" y="1347552"/>
            <a:ext cx="3651402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444282" algn="l"/>
              </a:tabLst>
            </a:pPr>
            <a:r>
              <a:rPr lang="en-US" sz="2800" b="0" i="0" spc="1720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Unsupervised	learning</a:t>
            </a:r>
          </a:p>
        </p:txBody>
      </p:sp>
      <p:sp>
        <p:nvSpPr>
          <p:cNvPr id="1253" name="Rectangle 1253"/>
          <p:cNvSpPr/>
          <p:nvPr/>
        </p:nvSpPr>
        <p:spPr>
          <a:xfrm>
            <a:off x="5196840" y="1789319"/>
            <a:ext cx="3397592" cy="8148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Clu</a:t>
            </a:r>
            <a:r>
              <a:rPr lang="en-US" sz="2400" b="0" i="0" spc="-2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24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ering</a:t>
            </a:r>
          </a:p>
          <a:p>
            <a:pPr marL="0">
              <a:lnSpc>
                <a:spcPts val="2900"/>
              </a:lnSpc>
              <a:tabLst>
                <a:tab pos="2201862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Dimensionality	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eduction</a:t>
            </a:r>
          </a:p>
        </p:txBody>
      </p:sp>
      <p:sp>
        <p:nvSpPr>
          <p:cNvPr id="1254" name="Rectangle 1254"/>
          <p:cNvSpPr/>
          <p:nvPr/>
        </p:nvSpPr>
        <p:spPr>
          <a:xfrm>
            <a:off x="4739640" y="2503252"/>
            <a:ext cx="3809085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602356" algn="l"/>
              </a:tabLst>
            </a:pPr>
            <a:r>
              <a:rPr lang="en-US" sz="2800" b="0" i="0" spc="1720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1" i="0" spc="-41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ei</a:t>
            </a:r>
            <a:r>
              <a:rPr lang="en-US" sz="2800" b="1" i="0" spc="-18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1" i="0" spc="-41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2800" b="1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ceme</a:t>
            </a:r>
            <a:r>
              <a:rPr lang="en-US" sz="2800" b="1" i="0" spc="-30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t	learning</a:t>
            </a:r>
          </a:p>
        </p:txBody>
      </p:sp>
      <p:sp>
        <p:nvSpPr>
          <p:cNvPr id="1255" name="Rectangle 1255"/>
          <p:cNvSpPr/>
          <p:nvPr/>
        </p:nvSpPr>
        <p:spPr>
          <a:xfrm>
            <a:off x="5196840" y="2945019"/>
            <a:ext cx="2833054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508394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-205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empo</a:t>
            </a:r>
            <a:r>
              <a:rPr lang="en-US" sz="2400" b="0" i="0" spc="-4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al	di</a:t>
            </a:r>
            <a:r>
              <a:rPr lang="en-US" sz="2400" b="0" i="0" spc="-16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400" b="0" i="0" spc="-52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ence</a:t>
            </a:r>
          </a:p>
        </p:txBody>
      </p:sp>
      <p:sp>
        <p:nvSpPr>
          <p:cNvPr id="1256" name="Rectangle 1256"/>
          <p:cNvSpPr/>
          <p:nvPr/>
        </p:nvSpPr>
        <p:spPr>
          <a:xfrm>
            <a:off x="5482590" y="3237119"/>
            <a:ext cx="1008766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learning</a:t>
            </a:r>
          </a:p>
        </p:txBody>
      </p:sp>
      <p:sp>
        <p:nvSpPr>
          <p:cNvPr id="1257" name="Rectangle 1257"/>
          <p:cNvSpPr/>
          <p:nvPr/>
        </p:nvSpPr>
        <p:spPr>
          <a:xfrm>
            <a:off x="5196840" y="3605419"/>
            <a:ext cx="1567566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58800" algn="l"/>
              </a:tabLst>
            </a:pPr>
            <a:r>
              <a:rPr lang="en-US" sz="2400" b="0" i="0" spc="915" baseline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Q	learning</a:t>
            </a:r>
          </a:p>
        </p:txBody>
      </p:sp>
      <p:sp>
        <p:nvSpPr>
          <p:cNvPr id="1258" name="Rectangle 1258"/>
          <p:cNvSpPr/>
          <p:nvPr/>
        </p:nvSpPr>
        <p:spPr>
          <a:xfrm>
            <a:off x="4739640" y="3963752"/>
            <a:ext cx="2168585" cy="9401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0" b="0" i="0" spc="1720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1" i="0" spc="-74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1" i="0" spc="-3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alu</a:t>
            </a:r>
            <a:r>
              <a:rPr lang="en-US" sz="2800" b="1" i="0" spc="-21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  <a:p>
            <a:pPr marL="0">
              <a:lnSpc>
                <a:spcPts val="3300"/>
              </a:lnSpc>
            </a:pPr>
            <a:r>
              <a:rPr lang="en-US" sz="2800" b="0" i="0" spc="1720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Appli</a:t>
            </a:r>
            <a:r>
              <a:rPr lang="en-US" sz="2800" b="1" i="0" spc="-1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1" i="0" spc="-2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1" i="0" spc="0" baseline="0" dirty="0">
                <a:solidFill>
                  <a:srgbClr val="000000"/>
                </a:solidFill>
                <a:latin typeface="Calibri"/>
              </a:rPr>
              <a:t>tions</a:t>
            </a:r>
          </a:p>
        </p:txBody>
      </p:sp>
      <p:sp>
        <p:nvSpPr>
          <p:cNvPr id="1259" name="Rectangle 1259"/>
          <p:cNvSpPr/>
          <p:nvPr/>
        </p:nvSpPr>
        <p:spPr>
          <a:xfrm>
            <a:off x="471709" y="5691921"/>
            <a:ext cx="8200766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536600" algn="l"/>
                <a:tab pos="1260744" algn="l"/>
                <a:tab pos="1756074" algn="l"/>
                <a:tab pos="2137074" algn="l"/>
                <a:tab pos="2525999" algn="l"/>
                <a:tab pos="3641994" algn="l"/>
                <a:tab pos="4770729" algn="l"/>
                <a:tab pos="5847069" algn="l"/>
                <a:tab pos="6174547" algn="l"/>
                <a:tab pos="6713555" algn="l"/>
              </a:tabLst>
            </a:pP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Our	</a:t>
            </a:r>
            <a:r>
              <a:rPr lang="en-US" sz="2400" b="0" i="0" spc="-4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ocus	will	be	on	applying	machine	learning	</a:t>
            </a:r>
            <a:r>
              <a:rPr lang="en-US" sz="24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o	</a:t>
            </a:r>
            <a:r>
              <a:rPr lang="en-US" sz="2400" b="0" i="0" spc="-3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eal	appli</a:t>
            </a:r>
            <a:r>
              <a:rPr lang="en-US" sz="2400" b="0" i="0" spc="-22" baseline="0" dirty="0">
                <a:solidFill>
                  <a:srgbClr val="000000"/>
                </a:solidFill>
                <a:latin typeface="Calibri"/>
              </a:rPr>
              <a:t>ca</a:t>
            </a:r>
            <a:r>
              <a:rPr lang="en-US" sz="2400" b="0" i="0" spc="0" baseline="0" dirty="0">
                <a:solidFill>
                  <a:srgbClr val="000000"/>
                </a:solidFill>
                <a:latin typeface="Calibri"/>
              </a:rPr>
              <a:t>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165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6" name="Rectangle 166"/>
          <p:cNvSpPr/>
          <p:nvPr/>
        </p:nvSpPr>
        <p:spPr>
          <a:xfrm>
            <a:off x="1029176" y="42185"/>
            <a:ext cx="7178202" cy="10780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020673" algn="l"/>
                <a:tab pos="1990140" algn="l"/>
                <a:tab pos="3636101" algn="l"/>
                <a:tab pos="4066357" algn="l"/>
                <a:tab pos="4983764" algn="l"/>
                <a:tab pos="5754502" algn="l"/>
                <a:tab pos="6379789" algn="l"/>
              </a:tabLst>
            </a:pP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Some	mo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	</a:t>
            </a:r>
            <a:r>
              <a:rPr lang="en-US" sz="3200" b="0" i="0" spc="-55" baseline="0" dirty="0">
                <a:solidFill>
                  <a:srgbClr val="000000"/>
                </a:solidFill>
                <a:latin typeface="Calibri"/>
              </a:rPr>
              <a:t>ex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amples	of	</a:t>
            </a:r>
            <a:r>
              <a:rPr lang="en-US" sz="3200" b="0" i="0" spc="-3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as</a:t>
            </a:r>
            <a:r>
              <a:rPr lang="en-US" sz="3200" b="0" i="0" spc="-36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s	th</a:t>
            </a:r>
            <a:r>
              <a:rPr lang="en-US" sz="3200" b="0" i="0" spc="-26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	a</a:t>
            </a:r>
            <a:r>
              <a:rPr lang="en-US" sz="3200" b="0" i="0" spc="-4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	be</a:t>
            </a:r>
            <a:r>
              <a:rPr lang="en-US" sz="3200" b="0" i="0" spc="-36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</a:t>
            </a:r>
          </a:p>
          <a:p>
            <a:pPr marL="573341">
              <a:lnSpc>
                <a:spcPts val="3800"/>
              </a:lnSpc>
              <a:tabLst>
                <a:tab pos="1728411" algn="l"/>
                <a:tab pos="2217635" algn="l"/>
                <a:tab pos="3183079" algn="l"/>
                <a:tab pos="3470485" algn="l"/>
                <a:tab pos="4908897" algn="l"/>
              </a:tabLst>
            </a:pP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sol</a:t>
            </a:r>
            <a:r>
              <a:rPr lang="en-US" sz="3200" b="0" i="0" spc="-2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ed	by	using	a	learning	al</a:t>
            </a:r>
            <a:r>
              <a:rPr lang="en-US" sz="3200" b="0" i="0" spc="-15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orithm</a:t>
            </a:r>
          </a:p>
        </p:txBody>
      </p:sp>
      <p:sp>
        <p:nvSpPr>
          <p:cNvPr id="167" name="Rectangle 167"/>
          <p:cNvSpPr/>
          <p:nvPr/>
        </p:nvSpPr>
        <p:spPr>
          <a:xfrm>
            <a:off x="548640" y="1385652"/>
            <a:ext cx="3438397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132421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-4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ognizing	p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4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erns:</a:t>
            </a:r>
          </a:p>
        </p:txBody>
      </p:sp>
      <p:sp>
        <p:nvSpPr>
          <p:cNvPr id="168" name="Rectangle 168"/>
          <p:cNvSpPr/>
          <p:nvPr/>
        </p:nvSpPr>
        <p:spPr>
          <a:xfrm>
            <a:off x="1005839" y="1865519"/>
            <a:ext cx="4763140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046225" algn="l"/>
                <a:tab pos="2269052" algn="l"/>
                <a:tab pos="2604028" algn="l"/>
                <a:tab pos="3320612" algn="l"/>
              </a:tabLst>
            </a:pPr>
            <a:r>
              <a:rPr lang="en-US" sz="2400" b="0" i="0" spc="915" baseline="0" dirty="0">
                <a:solidFill>
                  <a:srgbClr val="5782BF"/>
                </a:solidFill>
                <a:latin typeface="Arial"/>
              </a:rPr>
              <a:t>–</a:t>
            </a:r>
            <a:r>
              <a:rPr lang="en-US" sz="2400" b="0" i="0" spc="-65" baseline="0" dirty="0">
                <a:solidFill>
                  <a:srgbClr val="5782BF"/>
                </a:solidFill>
                <a:latin typeface="Calibri"/>
              </a:rPr>
              <a:t>F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acial	ide</a:t>
            </a:r>
            <a:r>
              <a:rPr lang="en-US" sz="2400" b="0" i="0" spc="-19" baseline="0" dirty="0">
                <a:solidFill>
                  <a:srgbClr val="5782BF"/>
                </a:solidFill>
                <a:latin typeface="Calibri"/>
              </a:rPr>
              <a:t>n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tities	or	</a:t>
            </a:r>
            <a:r>
              <a:rPr lang="en-US" sz="2400" b="0" i="0" spc="-41" baseline="0" dirty="0">
                <a:solidFill>
                  <a:srgbClr val="5782BF"/>
                </a:solidFill>
                <a:latin typeface="Calibri"/>
              </a:rPr>
              <a:t>f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acial	</a:t>
            </a:r>
            <a:r>
              <a:rPr lang="en-US" sz="2400" b="0" i="0" spc="-32" baseline="0" dirty="0">
                <a:solidFill>
                  <a:srgbClr val="5782BF"/>
                </a:solidFill>
                <a:latin typeface="Calibri"/>
              </a:rPr>
              <a:t>e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xp</a:t>
            </a:r>
            <a:r>
              <a:rPr lang="en-US" sz="2400" b="0" i="0" spc="-32" baseline="0" dirty="0">
                <a:solidFill>
                  <a:srgbClr val="5782BF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essions</a:t>
            </a:r>
          </a:p>
        </p:txBody>
      </p:sp>
      <p:sp>
        <p:nvSpPr>
          <p:cNvPr id="169" name="Rectangle 169"/>
          <p:cNvSpPr/>
          <p:nvPr/>
        </p:nvSpPr>
        <p:spPr>
          <a:xfrm>
            <a:off x="1005839" y="2259219"/>
            <a:ext cx="3954566" cy="8529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913564" algn="l"/>
                <a:tab pos="2248540" algn="l"/>
                <a:tab pos="3197565" algn="l"/>
              </a:tabLst>
            </a:pPr>
            <a:r>
              <a:rPr lang="en-US" sz="2400" b="0" i="0" spc="915" baseline="0" dirty="0">
                <a:solidFill>
                  <a:srgbClr val="5782BF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Handwri</a:t>
            </a:r>
            <a:r>
              <a:rPr lang="en-US" sz="2400" b="0" i="0" spc="-38" baseline="0" dirty="0">
                <a:solidFill>
                  <a:srgbClr val="5782BF"/>
                </a:solidFill>
                <a:latin typeface="Calibri"/>
              </a:rPr>
              <a:t>t</a:t>
            </a:r>
            <a:r>
              <a:rPr lang="en-US" sz="2400" b="0" i="0" spc="-29" baseline="0" dirty="0">
                <a:solidFill>
                  <a:srgbClr val="5782BF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en	or	spo</a:t>
            </a:r>
            <a:r>
              <a:rPr lang="en-US" sz="2400" b="0" i="0" spc="-82" baseline="0" dirty="0">
                <a:solidFill>
                  <a:srgbClr val="5782BF"/>
                </a:solidFill>
                <a:latin typeface="Calibri"/>
              </a:rPr>
              <a:t>k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en	</a:t>
            </a:r>
            <a:r>
              <a:rPr lang="en-US" sz="2400" b="0" i="0" spc="-25" baseline="0" dirty="0">
                <a:solidFill>
                  <a:srgbClr val="5782BF"/>
                </a:solidFill>
                <a:latin typeface="Calibri"/>
              </a:rPr>
              <a:t>w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o</a:t>
            </a:r>
            <a:r>
              <a:rPr lang="en-US" sz="2400" b="0" i="0" spc="-32" baseline="0" dirty="0">
                <a:solidFill>
                  <a:srgbClr val="5782BF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ds</a:t>
            </a:r>
          </a:p>
          <a:p>
            <a:pPr marL="0">
              <a:lnSpc>
                <a:spcPts val="3200"/>
              </a:lnSpc>
              <a:tabLst>
                <a:tab pos="1339321" algn="l"/>
              </a:tabLst>
            </a:pPr>
            <a:r>
              <a:rPr lang="en-US" sz="2400" b="0" i="0" spc="915" baseline="0" dirty="0">
                <a:solidFill>
                  <a:srgbClr val="5782BF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Medi</a:t>
            </a:r>
            <a:r>
              <a:rPr lang="en-US" sz="2400" b="0" i="0" spc="-22" baseline="0" dirty="0">
                <a:solidFill>
                  <a:srgbClr val="5782BF"/>
                </a:solidFill>
                <a:latin typeface="Calibri"/>
              </a:rPr>
              <a:t>c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al	ima</a:t>
            </a:r>
            <a:r>
              <a:rPr lang="en-US" sz="2400" b="0" i="0" spc="-24" baseline="0" dirty="0">
                <a:solidFill>
                  <a:srgbClr val="5782BF"/>
                </a:solidFill>
                <a:latin typeface="Calibri"/>
              </a:rPr>
              <a:t>g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es</a:t>
            </a:r>
          </a:p>
        </p:txBody>
      </p:sp>
      <p:sp>
        <p:nvSpPr>
          <p:cNvPr id="170" name="Rectangle 170"/>
          <p:cNvSpPr/>
          <p:nvPr/>
        </p:nvSpPr>
        <p:spPr>
          <a:xfrm>
            <a:off x="548640" y="3062052"/>
            <a:ext cx="3329762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024354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Gene</a:t>
            </a:r>
            <a:r>
              <a:rPr lang="en-US" sz="2800" b="0" i="0" spc="-5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ting	p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4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-3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erns:</a:t>
            </a:r>
          </a:p>
        </p:txBody>
      </p:sp>
      <p:sp>
        <p:nvSpPr>
          <p:cNvPr id="171" name="Rectangle 171"/>
          <p:cNvSpPr/>
          <p:nvPr/>
        </p:nvSpPr>
        <p:spPr>
          <a:xfrm>
            <a:off x="1005839" y="3541919"/>
            <a:ext cx="5271213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29465" algn="l"/>
                <a:tab pos="2668463" algn="l"/>
                <a:tab pos="3003438" algn="l"/>
                <a:tab pos="3967035" algn="l"/>
              </a:tabLst>
            </a:pPr>
            <a:r>
              <a:rPr lang="en-US" sz="2400" b="0" i="0" spc="915" baseline="0" dirty="0">
                <a:solidFill>
                  <a:srgbClr val="5782BF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Gene</a:t>
            </a:r>
            <a:r>
              <a:rPr lang="en-US" sz="2400" b="0" i="0" spc="-48" baseline="0" dirty="0">
                <a:solidFill>
                  <a:srgbClr val="5782BF"/>
                </a:solidFill>
                <a:latin typeface="Calibri"/>
              </a:rPr>
              <a:t>r</a:t>
            </a:r>
            <a:r>
              <a:rPr lang="en-US" sz="2400" b="0" i="0" spc="-22" baseline="0" dirty="0">
                <a:solidFill>
                  <a:srgbClr val="5782BF"/>
                </a:solidFill>
                <a:latin typeface="Calibri"/>
              </a:rPr>
              <a:t>a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ting	ima</a:t>
            </a:r>
            <a:r>
              <a:rPr lang="en-US" sz="2400" b="0" i="0" spc="-25" baseline="0" dirty="0">
                <a:solidFill>
                  <a:srgbClr val="5782BF"/>
                </a:solidFill>
                <a:latin typeface="Calibri"/>
              </a:rPr>
              <a:t>g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es	or	motion	sequences</a:t>
            </a:r>
          </a:p>
        </p:txBody>
      </p:sp>
      <p:sp>
        <p:nvSpPr>
          <p:cNvPr id="172" name="Rectangle 172"/>
          <p:cNvSpPr/>
          <p:nvPr/>
        </p:nvSpPr>
        <p:spPr>
          <a:xfrm>
            <a:off x="548640" y="3925652"/>
            <a:ext cx="4791024" cy="9264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132647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-4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ognizing	anomalies:</a:t>
            </a:r>
          </a:p>
          <a:p>
            <a:pPr marL="457199">
              <a:lnSpc>
                <a:spcPts val="3192"/>
              </a:lnSpc>
              <a:tabLst>
                <a:tab pos="1822449" algn="l"/>
                <a:tab pos="2605912" algn="l"/>
                <a:tab pos="3209111" algn="l"/>
              </a:tabLst>
            </a:pPr>
            <a:r>
              <a:rPr lang="en-US" sz="2400" b="0" i="0" spc="915" baseline="0" dirty="0">
                <a:solidFill>
                  <a:srgbClr val="5782BF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Unusual	c</a:t>
            </a:r>
            <a:r>
              <a:rPr lang="en-US" sz="2400" b="0" i="0" spc="-32" baseline="0" dirty="0">
                <a:solidFill>
                  <a:srgbClr val="5782BF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edit	</a:t>
            </a:r>
            <a:r>
              <a:rPr lang="en-US" sz="2400" b="0" i="0" spc="-22" baseline="0" dirty="0">
                <a:solidFill>
                  <a:srgbClr val="5782BF"/>
                </a:solidFill>
                <a:latin typeface="Calibri"/>
              </a:rPr>
              <a:t>c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a</a:t>
            </a:r>
            <a:r>
              <a:rPr lang="en-US" sz="2400" b="0" i="0" spc="-32" baseline="0" dirty="0">
                <a:solidFill>
                  <a:srgbClr val="5782BF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d	t</a:t>
            </a:r>
            <a:r>
              <a:rPr lang="en-US" sz="2400" b="0" i="0" spc="-49" baseline="0" dirty="0">
                <a:solidFill>
                  <a:srgbClr val="5782BF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ansactions</a:t>
            </a:r>
          </a:p>
        </p:txBody>
      </p:sp>
      <p:sp>
        <p:nvSpPr>
          <p:cNvPr id="173" name="Rectangle 173"/>
          <p:cNvSpPr/>
          <p:nvPr/>
        </p:nvSpPr>
        <p:spPr>
          <a:xfrm>
            <a:off x="548640" y="4811919"/>
            <a:ext cx="8260765" cy="91745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457199">
              <a:tabLst>
                <a:tab pos="1822428" algn="l"/>
                <a:tab pos="2928395" algn="l"/>
                <a:tab pos="3250660" algn="l"/>
                <a:tab pos="4136470" algn="l"/>
                <a:tab pos="5258042" algn="l"/>
                <a:tab pos="5556502" algn="l"/>
                <a:tab pos="5770838" algn="l"/>
                <a:tab pos="6763053" algn="l"/>
                <a:tab pos="7624952" algn="l"/>
              </a:tabLst>
            </a:pPr>
            <a:r>
              <a:rPr lang="en-US" sz="2400" b="0" i="0" spc="915" baseline="0" dirty="0">
                <a:solidFill>
                  <a:srgbClr val="5782BF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Unusual	p</a:t>
            </a:r>
            <a:r>
              <a:rPr lang="en-US" sz="2400" b="0" i="0" spc="-22" baseline="0" dirty="0">
                <a:solidFill>
                  <a:srgbClr val="5782BF"/>
                </a:solidFill>
                <a:latin typeface="Calibri"/>
              </a:rPr>
              <a:t>a</a:t>
            </a:r>
            <a:r>
              <a:rPr lang="en-US" sz="2400" b="0" i="0" spc="-38" baseline="0" dirty="0">
                <a:solidFill>
                  <a:srgbClr val="5782BF"/>
                </a:solidFill>
                <a:latin typeface="Calibri"/>
              </a:rPr>
              <a:t>t</a:t>
            </a:r>
            <a:r>
              <a:rPr lang="en-US" sz="2400" b="0" i="0" spc="-29" baseline="0" dirty="0">
                <a:solidFill>
                  <a:srgbClr val="5782BF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erns	of	sensor	</a:t>
            </a:r>
            <a:r>
              <a:rPr lang="en-US" sz="2400" b="0" i="0" spc="-32" baseline="0" dirty="0">
                <a:solidFill>
                  <a:srgbClr val="5782BF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eadings	in	a	nuclear	po</a:t>
            </a:r>
            <a:r>
              <a:rPr lang="en-US" sz="2400" b="0" i="0" spc="-23" baseline="0" dirty="0">
                <a:solidFill>
                  <a:srgbClr val="5782BF"/>
                </a:solidFill>
                <a:latin typeface="Calibri"/>
              </a:rPr>
              <a:t>w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er	pla</a:t>
            </a:r>
            <a:r>
              <a:rPr lang="en-US" sz="2400" b="0" i="0" spc="-20" baseline="0" dirty="0">
                <a:solidFill>
                  <a:srgbClr val="5782BF"/>
                </a:solidFill>
                <a:latin typeface="Calibri"/>
              </a:rPr>
              <a:t>nt</a:t>
            </a:r>
          </a:p>
          <a:p>
            <a:pPr marL="0">
              <a:lnSpc>
                <a:spcPts val="3707"/>
              </a:lnSpc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ediction:</a:t>
            </a:r>
          </a:p>
        </p:txBody>
      </p:sp>
      <p:sp>
        <p:nvSpPr>
          <p:cNvPr id="174" name="Rectangle 174"/>
          <p:cNvSpPr/>
          <p:nvPr/>
        </p:nvSpPr>
        <p:spPr>
          <a:xfrm>
            <a:off x="1005839" y="5688219"/>
            <a:ext cx="6077681" cy="4465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170767" algn="l"/>
                <a:tab pos="1880646" algn="l"/>
                <a:tab pos="2685531" algn="l"/>
                <a:tab pos="3020506" algn="l"/>
                <a:tab pos="4165914" algn="l"/>
                <a:tab pos="5395204" algn="l"/>
              </a:tabLst>
            </a:pPr>
            <a:r>
              <a:rPr lang="en-US" sz="2400" b="0" i="0" spc="915" baseline="0" dirty="0">
                <a:solidFill>
                  <a:srgbClr val="5782BF"/>
                </a:solidFill>
                <a:latin typeface="Arial"/>
              </a:rPr>
              <a:t>–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Futu</a:t>
            </a:r>
            <a:r>
              <a:rPr lang="en-US" sz="2400" b="0" i="0" spc="-32" baseline="0" dirty="0">
                <a:solidFill>
                  <a:srgbClr val="5782BF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	</a:t>
            </a:r>
            <a:r>
              <a:rPr lang="en-US" sz="2400" b="0" i="0" spc="-28" baseline="0" dirty="0">
                <a:solidFill>
                  <a:srgbClr val="5782BF"/>
                </a:solidFill>
                <a:latin typeface="Calibri"/>
              </a:rPr>
              <a:t>s</a:t>
            </a:r>
            <a:r>
              <a:rPr lang="en-US" sz="2400" b="0" i="0" spc="-26" baseline="0" dirty="0">
                <a:solidFill>
                  <a:srgbClr val="5782BF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ock	prices	or	cur</a:t>
            </a:r>
            <a:r>
              <a:rPr lang="en-US" sz="2400" b="0" i="0" spc="-32" baseline="0" dirty="0">
                <a:solidFill>
                  <a:srgbClr val="5782BF"/>
                </a:solidFill>
                <a:latin typeface="Calibri"/>
              </a:rPr>
              <a:t>r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ency	</a:t>
            </a:r>
            <a:r>
              <a:rPr lang="en-US" sz="2400" b="0" i="0" spc="-32" baseline="0" dirty="0">
                <a:solidFill>
                  <a:srgbClr val="5782BF"/>
                </a:solidFill>
                <a:latin typeface="Calibri"/>
              </a:rPr>
              <a:t>e</a:t>
            </a:r>
            <a:r>
              <a:rPr lang="en-US" sz="2400" b="0" i="0" spc="-55" baseline="0" dirty="0">
                <a:solidFill>
                  <a:srgbClr val="5782BF"/>
                </a:solidFill>
                <a:latin typeface="Calibri"/>
              </a:rPr>
              <a:t>x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chan</a:t>
            </a:r>
            <a:r>
              <a:rPr lang="en-US" sz="2400" b="0" i="0" spc="-25" baseline="0" dirty="0">
                <a:solidFill>
                  <a:srgbClr val="5782BF"/>
                </a:solidFill>
                <a:latin typeface="Calibri"/>
              </a:rPr>
              <a:t>g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	</a:t>
            </a:r>
            <a:r>
              <a:rPr lang="en-US" sz="2400" b="0" i="0" spc="-49" baseline="0" dirty="0">
                <a:solidFill>
                  <a:srgbClr val="5782BF"/>
                </a:solidFill>
                <a:latin typeface="Calibri"/>
              </a:rPr>
              <a:t>r</a:t>
            </a:r>
            <a:r>
              <a:rPr lang="en-US" sz="2400" b="0" i="0" spc="-22" baseline="0" dirty="0">
                <a:solidFill>
                  <a:srgbClr val="5782BF"/>
                </a:solidFill>
                <a:latin typeface="Calibri"/>
              </a:rPr>
              <a:t>a</a:t>
            </a:r>
            <a:r>
              <a:rPr lang="en-US" sz="2400" b="0" i="0" spc="-29" baseline="0" dirty="0">
                <a:solidFill>
                  <a:srgbClr val="5782BF"/>
                </a:solidFill>
                <a:latin typeface="Calibri"/>
              </a:rPr>
              <a:t>t</a:t>
            </a:r>
            <a:r>
              <a:rPr lang="en-US" sz="2400" b="0" i="0" spc="0" baseline="0" dirty="0">
                <a:solidFill>
                  <a:srgbClr val="5782BF"/>
                </a:solidFill>
                <a:latin typeface="Calibri"/>
              </a:rPr>
              <a:t>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reeform 177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8" name="Rectangle 178"/>
          <p:cNvSpPr/>
          <p:nvPr/>
        </p:nvSpPr>
        <p:spPr>
          <a:xfrm>
            <a:off x="2220055" y="-6766"/>
            <a:ext cx="4704425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838563" algn="l"/>
              </a:tabLst>
            </a:pPr>
            <a:r>
              <a:rPr lang="en-US" sz="4400" b="1" i="0" spc="0" baseline="0" dirty="0">
                <a:solidFill>
                  <a:srgbClr val="000000"/>
                </a:solidFill>
                <a:latin typeface="Calibri"/>
              </a:rPr>
              <a:t>Sample	Appli</a:t>
            </a:r>
            <a:r>
              <a:rPr lang="en-US" sz="4400" b="1" i="0" spc="-24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4400" b="1" i="0" spc="-3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4400" b="1" i="0" spc="0" baseline="0" dirty="0">
                <a:solidFill>
                  <a:srgbClr val="000000"/>
                </a:solidFill>
                <a:latin typeface="Calibri"/>
              </a:rPr>
              <a:t>tions</a:t>
            </a:r>
          </a:p>
        </p:txBody>
      </p:sp>
      <p:sp>
        <p:nvSpPr>
          <p:cNvPr id="179" name="Rectangle 179"/>
          <p:cNvSpPr/>
          <p:nvPr/>
        </p:nvSpPr>
        <p:spPr>
          <a:xfrm>
            <a:off x="548640" y="991952"/>
            <a:ext cx="3620109" cy="13719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090442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-106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eb	sea</a:t>
            </a:r>
            <a:r>
              <a:rPr lang="en-US" sz="2800" b="0" i="0" spc="-4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ch</a:t>
            </a:r>
          </a:p>
          <a:p>
            <a:pPr marL="0">
              <a:lnSpc>
                <a:spcPts val="3400"/>
              </a:lnSpc>
              <a:tabLst>
                <a:tab pos="2567462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Compu</a:t>
            </a:r>
            <a:r>
              <a:rPr lang="en-US" sz="2800" b="0" i="0" spc="-3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-31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tional	biology</a:t>
            </a:r>
          </a:p>
          <a:p>
            <a:pPr marL="0">
              <a:lnSpc>
                <a:spcPts val="3300"/>
              </a:lnSpc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Finance</a:t>
            </a:r>
          </a:p>
        </p:txBody>
      </p:sp>
      <p:sp>
        <p:nvSpPr>
          <p:cNvPr id="180" name="Rectangle 180"/>
          <p:cNvSpPr/>
          <p:nvPr/>
        </p:nvSpPr>
        <p:spPr>
          <a:xfrm>
            <a:off x="548640" y="2274652"/>
            <a:ext cx="2147323" cy="5210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-41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-</a:t>
            </a:r>
            <a:r>
              <a:rPr lang="en-US" sz="2800" b="0" i="0" spc="-20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omme</a:t>
            </a:r>
            <a:r>
              <a:rPr lang="en-US" sz="2800" b="0" i="0" spc="-4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ce</a:t>
            </a:r>
          </a:p>
        </p:txBody>
      </p:sp>
      <p:sp>
        <p:nvSpPr>
          <p:cNvPr id="181" name="Rectangle 181"/>
          <p:cNvSpPr/>
          <p:nvPr/>
        </p:nvSpPr>
        <p:spPr>
          <a:xfrm>
            <a:off x="548640" y="2706452"/>
            <a:ext cx="3592728" cy="26546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271584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Space	</a:t>
            </a:r>
            <a:r>
              <a:rPr lang="en-US" sz="2800" b="0" i="0" spc="-5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xplo</a:t>
            </a:r>
            <a:r>
              <a:rPr lang="en-US" sz="2800" b="0" i="0" spc="-5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tion</a:t>
            </a:r>
          </a:p>
          <a:p>
            <a:pPr marL="0">
              <a:lnSpc>
                <a:spcPts val="3299"/>
              </a:lnSpc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-52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obotics</a:t>
            </a:r>
          </a:p>
          <a:p>
            <a:pPr marL="0">
              <a:lnSpc>
                <a:spcPts val="3400"/>
              </a:lnSpc>
              <a:tabLst>
                <a:tab pos="2136546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In</a:t>
            </a:r>
            <a:r>
              <a:rPr lang="en-US" sz="2800" b="0" i="0" spc="-59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orm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tion	</a:t>
            </a:r>
            <a:r>
              <a:rPr lang="en-US" sz="2800" b="0" i="0" spc="-51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xt</a:t>
            </a:r>
            <a:r>
              <a:rPr lang="en-US" sz="2800" b="0" i="0" spc="-5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action</a:t>
            </a:r>
          </a:p>
          <a:p>
            <a:pPr marL="0">
              <a:lnSpc>
                <a:spcPts val="3300"/>
              </a:lnSpc>
              <a:tabLst>
                <a:tab pos="1257360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Social	n</a:t>
            </a:r>
            <a:r>
              <a:rPr lang="en-US" sz="2800" b="0" i="0" spc="-21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-26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2800" b="0" i="0" spc="-23" baseline="0" dirty="0">
                <a:solidFill>
                  <a:srgbClr val="000000"/>
                </a:solidFill>
                <a:latin typeface="Calibri"/>
              </a:rPr>
              <a:t>ks</a:t>
            </a:r>
          </a:p>
          <a:p>
            <a:pPr marL="0">
              <a:lnSpc>
                <a:spcPts val="3400"/>
              </a:lnSpc>
              <a:tabLst>
                <a:tab pos="1966213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Debugging	soft</a:t>
            </a:r>
            <a:r>
              <a:rPr lang="en-US" sz="2800" b="0" i="0" spc="-34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39" baseline="0" dirty="0">
                <a:solidFill>
                  <a:srgbClr val="000000"/>
                </a:solidFill>
                <a:latin typeface="Calibri"/>
              </a:rPr>
              <a:t>re</a:t>
            </a:r>
          </a:p>
          <a:p>
            <a:pPr marL="0">
              <a:lnSpc>
                <a:spcPts val="3399"/>
              </a:lnSpc>
              <a:tabLst>
                <a:tab pos="1178915" algn="l"/>
                <a:tab pos="2366619" algn="l"/>
              </a:tabLst>
            </a:pPr>
            <a:r>
              <a:rPr lang="en-US" sz="2800" b="0" i="0" spc="1719" baseline="0" dirty="0">
                <a:solidFill>
                  <a:srgbClr val="000000"/>
                </a:solidFill>
                <a:latin typeface="Arial"/>
              </a:rPr>
              <a:t>•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[</a:t>
            </a:r>
            <a:r>
              <a:rPr lang="en-US" sz="2800" b="0" i="0" spc="-208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our	</a:t>
            </a:r>
            <a:r>
              <a:rPr lang="en-US" sz="2800" b="0" i="0" spc="-57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800" b="0" i="0" spc="-48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2800" b="0" i="0" spc="-29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ori</a:t>
            </a:r>
            <a:r>
              <a:rPr lang="en-US" sz="2800" b="0" i="0" spc="-2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	a</a:t>
            </a:r>
            <a:r>
              <a:rPr lang="en-US" sz="2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000000"/>
                </a:solidFill>
                <a:latin typeface="Calibri"/>
              </a:rPr>
              <a:t>ea]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reeform 184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5" name="Picture 18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2311" y="3149601"/>
            <a:ext cx="5899377" cy="3314700"/>
          </a:xfrm>
          <a:prstGeom prst="rect">
            <a:avLst/>
          </a:prstGeom>
          <a:noFill/>
        </p:spPr>
      </p:pic>
      <p:sp>
        <p:nvSpPr>
          <p:cNvPr id="186" name="Rectangle 186"/>
          <p:cNvSpPr/>
          <p:nvPr/>
        </p:nvSpPr>
        <p:spPr>
          <a:xfrm>
            <a:off x="1714754" y="-6766"/>
            <a:ext cx="5714286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123328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Samuel</a:t>
            </a:r>
            <a:r>
              <a:rPr lang="en-US" sz="4400" b="0" i="0" spc="-268" baseline="0" dirty="0">
                <a:solidFill>
                  <a:srgbClr val="000000"/>
                </a:solidFill>
                <a:latin typeface="Calibri"/>
              </a:rPr>
              <a:t>’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s	Chec</a:t>
            </a:r>
            <a:r>
              <a:rPr lang="en-US" sz="4400" b="0" i="0" spc="-145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400" b="0" i="0" spc="-74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s-Pl</a:t>
            </a:r>
            <a:r>
              <a:rPr lang="en-US" sz="4400" b="0" i="0" spc="-74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4400" b="0" i="0" spc="-59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er</a:t>
            </a:r>
          </a:p>
        </p:txBody>
      </p:sp>
      <p:sp>
        <p:nvSpPr>
          <p:cNvPr id="187" name="Rectangle 187"/>
          <p:cNvSpPr/>
          <p:nvPr/>
        </p:nvSpPr>
        <p:spPr>
          <a:xfrm>
            <a:off x="548640" y="1058185"/>
            <a:ext cx="7989148" cy="157335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1700255" algn="l"/>
                <a:tab pos="3325896" algn="l"/>
                <a:tab pos="4208556" algn="l"/>
                <a:tab pos="4638771" algn="l"/>
                <a:tab pos="5634410" algn="l"/>
                <a:tab pos="6405392" algn="l"/>
              </a:tabLst>
            </a:pP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“Machine	Learning:	Field	of	</a:t>
            </a:r>
            <a:r>
              <a:rPr lang="en-US" sz="3200" b="0" i="0" spc="-37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tudy	th</a:t>
            </a:r>
            <a:r>
              <a:rPr lang="en-US" sz="3200" b="0" i="0" spc="-25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t	gi</a:t>
            </a:r>
            <a:r>
              <a:rPr lang="en-US" sz="3200" b="0" i="0" spc="-26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es</a:t>
            </a:r>
          </a:p>
          <a:p>
            <a:pPr marL="0">
              <a:lnSpc>
                <a:spcPts val="3800"/>
              </a:lnSpc>
              <a:tabLst>
                <a:tab pos="1855622" algn="l"/>
                <a:tab pos="2500010" algn="l"/>
                <a:tab pos="3603873" algn="l"/>
                <a:tab pos="4043070" algn="l"/>
                <a:tab pos="4981610" algn="l"/>
                <a:tab pos="6373611" algn="l"/>
              </a:tabLst>
            </a:pPr>
            <a:r>
              <a:rPr lang="en-US" sz="3200" b="0" i="0" spc="-30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ompu</a:t>
            </a:r>
            <a:r>
              <a:rPr lang="en-US" sz="3200" b="0" i="0" spc="-3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-5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s	the	ability	</a:t>
            </a:r>
            <a:r>
              <a:rPr lang="en-US" sz="32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	learn	without	being</a:t>
            </a:r>
          </a:p>
          <a:p>
            <a:pPr marL="0">
              <a:lnSpc>
                <a:spcPts val="3900"/>
              </a:lnSpc>
              <a:tabLst>
                <a:tab pos="1544929" algn="l"/>
                <a:tab pos="4031162" algn="l"/>
                <a:tab pos="4123252" algn="l"/>
                <a:tab pos="4215343" algn="l"/>
                <a:tab pos="4307331" algn="l"/>
                <a:tab pos="5606343" algn="l"/>
                <a:tab pos="6916049" algn="l"/>
              </a:tabLst>
            </a:pPr>
            <a:r>
              <a:rPr lang="en-US" sz="3200" b="0" i="0" spc="-55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xplicitly	p</a:t>
            </a:r>
            <a:r>
              <a:rPr lang="en-US" sz="3200" b="0" i="0" spc="-5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og</a:t>
            </a:r>
            <a:r>
              <a:rPr lang="en-US" sz="3200" b="0" i="0" spc="-6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ammed</a:t>
            </a:r>
            <a:r>
              <a:rPr lang="en-US" sz="3200" b="0" i="0" spc="-228" baseline="0" dirty="0">
                <a:solidFill>
                  <a:srgbClr val="000000"/>
                </a:solidFill>
                <a:latin typeface="Calibri"/>
              </a:rPr>
              <a:t>.</a:t>
            </a:r>
            <a:r>
              <a:rPr lang="en-US" sz="3200" b="0" i="0" spc="0" baseline="0" dirty="0">
                <a:solidFill>
                  <a:srgbClr val="000000"/>
                </a:solidFill>
                <a:latin typeface="Calibri"/>
              </a:rPr>
              <a:t>”				-Arthur	Samuel	(1959)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reeform 189"/>
          <p:cNvSpPr/>
          <p:nvPr/>
        </p:nvSpPr>
        <p:spPr>
          <a:xfrm>
            <a:off x="0" y="1"/>
            <a:ext cx="9144000" cy="6857999"/>
          </a:xfrm>
          <a:custGeom>
            <a:avLst/>
            <a:gdLst/>
            <a:ahLst/>
            <a:cxnLst/>
            <a:rect l="0" t="0" r="0" b="0"/>
            <a:pathLst>
              <a:path w="9144000" h="6857999">
                <a:moveTo>
                  <a:pt x="0" y="6857999"/>
                </a:moveTo>
                <a:lnTo>
                  <a:pt x="9144000" y="6857999"/>
                </a:lnTo>
                <a:lnTo>
                  <a:pt x="914400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0" name="Rectangle 190"/>
          <p:cNvSpPr/>
          <p:nvPr/>
        </p:nvSpPr>
        <p:spPr>
          <a:xfrm>
            <a:off x="1590865" y="-6766"/>
            <a:ext cx="5963792" cy="8187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>
              <a:tabLst>
                <a:tab pos="2023135" algn="l"/>
                <a:tab pos="2909392" algn="l"/>
                <a:tab pos="4992878" algn="l"/>
              </a:tabLst>
            </a:pP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4400" b="0" i="0" spc="-38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fining	the	Learning	</a:t>
            </a:r>
            <a:r>
              <a:rPr lang="en-US" sz="4400" b="0" i="0" spc="-337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4400" b="0" i="0" spc="0" baseline="0" dirty="0">
                <a:solidFill>
                  <a:srgbClr val="000000"/>
                </a:solidFill>
                <a:latin typeface="Calibri"/>
              </a:rPr>
              <a:t>ask</a:t>
            </a:r>
          </a:p>
        </p:txBody>
      </p:sp>
      <p:sp>
        <p:nvSpPr>
          <p:cNvPr id="191" name="Rectangle 191"/>
          <p:cNvSpPr/>
          <p:nvPr/>
        </p:nvSpPr>
        <p:spPr>
          <a:xfrm>
            <a:off x="1318196" y="1045927"/>
            <a:ext cx="6508054" cy="10036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904239">
              <a:tabLst>
                <a:tab pos="2182976" algn="l"/>
                <a:tab pos="2638614" algn="l"/>
                <a:tab pos="3306253" algn="l"/>
                <a:tab pos="3612521" algn="l"/>
                <a:tab pos="4334852" algn="l"/>
                <a:tab pos="5484328" algn="l"/>
              </a:tabLst>
            </a:pPr>
            <a:r>
              <a:rPr lang="en-US" sz="2800" b="0" i="0" spc="0" baseline="0" dirty="0">
                <a:solidFill>
                  <a:srgbClr val="F42F00"/>
                </a:solidFill>
                <a:latin typeface="Calibri"/>
              </a:rPr>
              <a:t>Imp</a:t>
            </a:r>
            <a:r>
              <a:rPr lang="en-US" sz="2800" b="0" i="0" spc="-48" baseline="0" dirty="0">
                <a:solidFill>
                  <a:srgbClr val="F42F00"/>
                </a:solidFill>
                <a:latin typeface="Calibri"/>
              </a:rPr>
              <a:t>r</a:t>
            </a:r>
            <a:r>
              <a:rPr lang="en-US" sz="2800" b="0" i="0" spc="-12" baseline="0" dirty="0">
                <a:solidFill>
                  <a:srgbClr val="F42F00"/>
                </a:solidFill>
                <a:latin typeface="Calibri"/>
              </a:rPr>
              <a:t>o</a:t>
            </a:r>
            <a:r>
              <a:rPr lang="en-US" sz="2800" b="0" i="0" spc="-29" baseline="0" dirty="0">
                <a:solidFill>
                  <a:srgbClr val="F42F00"/>
                </a:solidFill>
                <a:latin typeface="Calibri"/>
              </a:rPr>
              <a:t>v</a:t>
            </a:r>
            <a:r>
              <a:rPr lang="en-US" sz="2800" b="0" i="0" spc="0" baseline="0" dirty="0">
                <a:solidFill>
                  <a:srgbClr val="F42F00"/>
                </a:solidFill>
                <a:latin typeface="Calibri"/>
              </a:rPr>
              <a:t>e	on	</a:t>
            </a:r>
            <a:r>
              <a:rPr lang="en-US" sz="2800" b="0" i="0" spc="-34" baseline="0" dirty="0">
                <a:solidFill>
                  <a:srgbClr val="F42F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F42F00"/>
                </a:solidFill>
                <a:latin typeface="Calibri"/>
              </a:rPr>
              <a:t>ask	</a:t>
            </a:r>
            <a:r>
              <a:rPr lang="en-US" sz="2800" b="0" i="0" spc="-290" baseline="0" dirty="0">
                <a:solidFill>
                  <a:srgbClr val="F42F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F42F00"/>
                </a:solidFill>
                <a:latin typeface="Calibri"/>
              </a:rPr>
              <a:t>,	with	</a:t>
            </a:r>
            <a:r>
              <a:rPr lang="en-US" sz="2800" b="0" i="0" spc="-39" baseline="0" dirty="0">
                <a:solidFill>
                  <a:srgbClr val="F42F00"/>
                </a:solidFill>
                <a:latin typeface="Calibri"/>
              </a:rPr>
              <a:t>r</a:t>
            </a:r>
            <a:r>
              <a:rPr lang="en-US" sz="2800" b="0" i="0" spc="0" baseline="0" dirty="0">
                <a:solidFill>
                  <a:srgbClr val="F42F00"/>
                </a:solidFill>
                <a:latin typeface="Calibri"/>
              </a:rPr>
              <a:t>espect	</a:t>
            </a:r>
            <a:r>
              <a:rPr lang="en-US" sz="2800" b="0" i="0" spc="-26" baseline="0" dirty="0">
                <a:solidFill>
                  <a:srgbClr val="F42F00"/>
                </a:solidFill>
                <a:latin typeface="Calibri"/>
              </a:rPr>
              <a:t>t</a:t>
            </a:r>
            <a:r>
              <a:rPr lang="en-US" sz="2800" b="0" i="0" spc="0" baseline="0" dirty="0">
                <a:solidFill>
                  <a:srgbClr val="F42F00"/>
                </a:solidFill>
                <a:latin typeface="Calibri"/>
              </a:rPr>
              <a:t>o</a:t>
            </a:r>
          </a:p>
          <a:p>
            <a:pPr marL="0">
              <a:lnSpc>
                <a:spcPts val="3800"/>
              </a:lnSpc>
              <a:tabLst>
                <a:tab pos="1948687" algn="l"/>
                <a:tab pos="2963107" algn="l"/>
                <a:tab pos="3272859" algn="l"/>
                <a:tab pos="4214275" algn="l"/>
                <a:tab pos="4669852" algn="l"/>
                <a:tab pos="6334522" algn="l"/>
                <a:tab pos="6334522" algn="l"/>
              </a:tabLst>
            </a:pPr>
            <a:r>
              <a:rPr lang="en-US" sz="2800" b="0" i="0" spc="0" baseline="0" dirty="0">
                <a:solidFill>
                  <a:srgbClr val="F42F00"/>
                </a:solidFill>
                <a:latin typeface="Calibri"/>
              </a:rPr>
              <a:t>per</a:t>
            </a:r>
            <a:r>
              <a:rPr lang="en-US" sz="2800" b="0" i="0" spc="-60" baseline="0" dirty="0">
                <a:solidFill>
                  <a:srgbClr val="F42F00"/>
                </a:solidFill>
                <a:latin typeface="Calibri"/>
              </a:rPr>
              <a:t>f</a:t>
            </a:r>
            <a:r>
              <a:rPr lang="en-US" sz="2800" b="0" i="0" spc="0" baseline="0" dirty="0">
                <a:solidFill>
                  <a:srgbClr val="F42F00"/>
                </a:solidFill>
                <a:latin typeface="Calibri"/>
              </a:rPr>
              <a:t>ormance	m</a:t>
            </a:r>
            <a:r>
              <a:rPr lang="en-US" sz="2800" b="0" i="0" spc="-23" baseline="0" dirty="0">
                <a:solidFill>
                  <a:srgbClr val="F42F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F42F00"/>
                </a:solidFill>
                <a:latin typeface="Calibri"/>
              </a:rPr>
              <a:t>tric	</a:t>
            </a:r>
            <a:r>
              <a:rPr lang="en-US" sz="2800" b="0" i="0" spc="-347" baseline="0" dirty="0">
                <a:solidFill>
                  <a:srgbClr val="F42F00"/>
                </a:solidFill>
                <a:latin typeface="Calibri"/>
              </a:rPr>
              <a:t>P</a:t>
            </a:r>
            <a:r>
              <a:rPr lang="en-US" sz="2800" b="0" i="0" spc="0" baseline="0" dirty="0">
                <a:solidFill>
                  <a:srgbClr val="F42F00"/>
                </a:solidFill>
                <a:latin typeface="Calibri"/>
              </a:rPr>
              <a:t>,	based	on	</a:t>
            </a:r>
            <a:r>
              <a:rPr lang="en-US" sz="2800" b="0" i="0" spc="-49" baseline="0" dirty="0">
                <a:solidFill>
                  <a:srgbClr val="F42F00"/>
                </a:solidFill>
                <a:latin typeface="Calibri"/>
              </a:rPr>
              <a:t>e</a:t>
            </a:r>
            <a:r>
              <a:rPr lang="en-US" sz="2800" b="0" i="0" spc="0" baseline="0" dirty="0">
                <a:solidFill>
                  <a:srgbClr val="F42F00"/>
                </a:solidFill>
                <a:latin typeface="Calibri"/>
              </a:rPr>
              <a:t>xperience	E	</a:t>
            </a:r>
          </a:p>
        </p:txBody>
      </p:sp>
      <p:sp>
        <p:nvSpPr>
          <p:cNvPr id="192" name="Rectangle 192"/>
          <p:cNvSpPr/>
          <p:nvPr/>
        </p:nvSpPr>
        <p:spPr>
          <a:xfrm>
            <a:off x="1175850" y="2289537"/>
            <a:ext cx="5434796" cy="8302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11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Pl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yin</a:t>
            </a:r>
            <a:r>
              <a:rPr lang="en-US" sz="1800" b="0" i="0" spc="414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chec</a:t>
            </a:r>
            <a:r>
              <a:rPr lang="en-US" sz="1800" b="0" i="0" spc="-64" baseline="0" dirty="0">
                <a:solidFill>
                  <a:srgbClr val="000000"/>
                </a:solidFill>
                <a:latin typeface="Calibri"/>
              </a:rPr>
              <a:t>k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34" baseline="0" dirty="0">
                <a:solidFill>
                  <a:srgbClr val="000000"/>
                </a:solidFill>
                <a:latin typeface="Calibri"/>
              </a:rPr>
              <a:t>rs</a:t>
            </a:r>
          </a:p>
          <a:p>
            <a:pPr marL="0">
              <a:lnSpc>
                <a:spcPts val="200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-42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2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ce</a:t>
            </a:r>
            <a:r>
              <a:rPr lang="en-US" sz="1800" b="0" i="0" spc="-1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416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41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-31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ame</a:t>
            </a:r>
            <a:r>
              <a:rPr lang="en-US" sz="1800" b="0" i="0" spc="40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418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31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ain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407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arbit</a:t>
            </a:r>
            <a:r>
              <a:rPr lang="en-US" sz="1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ar</a:t>
            </a:r>
            <a:r>
              <a:rPr lang="en-US" sz="1800" b="0" i="0" spc="408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oppone</a:t>
            </a:r>
            <a:r>
              <a:rPr lang="en-US" sz="1800" b="0" i="0" spc="-12" baseline="0" dirty="0">
                <a:solidFill>
                  <a:srgbClr val="000000"/>
                </a:solidFill>
                <a:latin typeface="Calibri"/>
              </a:rPr>
              <a:t>nt</a:t>
            </a:r>
          </a:p>
          <a:p>
            <a:pPr marL="0">
              <a:lnSpc>
                <a:spcPts val="190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Pl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yin</a:t>
            </a:r>
            <a:r>
              <a:rPr lang="en-US" sz="1800" b="0" i="0" spc="414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actic</a:t>
            </a:r>
            <a:r>
              <a:rPr lang="en-US" sz="1800" b="0" i="0" spc="418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31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ame</a:t>
            </a:r>
            <a:r>
              <a:rPr lang="en-US" sz="1800" b="0" i="0" spc="40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31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ain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407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itself</a:t>
            </a:r>
          </a:p>
        </p:txBody>
      </p:sp>
      <p:sp>
        <p:nvSpPr>
          <p:cNvPr id="193" name="Rectangle 193"/>
          <p:cNvSpPr/>
          <p:nvPr/>
        </p:nvSpPr>
        <p:spPr>
          <a:xfrm>
            <a:off x="1175850" y="3280137"/>
            <a:ext cx="5564933" cy="8302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11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14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ognizin</a:t>
            </a:r>
            <a:r>
              <a:rPr lang="en-US" sz="1800" b="0" i="0" spc="412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hand-wri</a:t>
            </a:r>
            <a:r>
              <a:rPr lang="en-US" sz="1800" b="0" i="0" spc="-2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-2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16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-2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ds</a:t>
            </a:r>
          </a:p>
          <a:p>
            <a:pPr marL="0">
              <a:lnSpc>
                <a:spcPts val="200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-42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2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ce</a:t>
            </a:r>
            <a:r>
              <a:rPr lang="en-US" sz="1800" b="0" i="0" spc="-1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416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41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-2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1800" b="0" i="0" spc="409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14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1800" b="0" i="0" spc="-2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ectl</a:t>
            </a:r>
            <a:r>
              <a:rPr lang="en-US" sz="1800" b="0" i="0" spc="407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classified</a:t>
            </a:r>
          </a:p>
          <a:p>
            <a:pPr marL="0">
              <a:lnSpc>
                <a:spcPts val="190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abas</a:t>
            </a:r>
            <a:r>
              <a:rPr lang="en-US" sz="1800" b="0" i="0" spc="416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41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human-labele</a:t>
            </a:r>
            <a:r>
              <a:rPr lang="en-US" sz="1800" b="0" i="0" spc="415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ima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0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41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handwri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-2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2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-2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ds</a:t>
            </a:r>
          </a:p>
        </p:txBody>
      </p:sp>
      <p:sp>
        <p:nvSpPr>
          <p:cNvPr id="194" name="Rectangle 194"/>
          <p:cNvSpPr/>
          <p:nvPr/>
        </p:nvSpPr>
        <p:spPr>
          <a:xfrm>
            <a:off x="1175850" y="4270737"/>
            <a:ext cx="5973045" cy="8302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-11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Drivin</a:t>
            </a:r>
            <a:r>
              <a:rPr lang="en-US" sz="1800" b="0" i="0" spc="415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-35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ou</a:t>
            </a:r>
            <a:r>
              <a:rPr lang="en-US" sz="1800" b="0" i="0" spc="-55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-lan</a:t>
            </a:r>
            <a:r>
              <a:rPr lang="en-US" sz="1800" b="0" i="0" spc="415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high</a:t>
            </a:r>
            <a:r>
              <a:rPr lang="en-US" sz="1800" b="0" i="0" spc="-21" baseline="0" dirty="0">
                <a:solidFill>
                  <a:srgbClr val="000000"/>
                </a:solidFill>
                <a:latin typeface="Calibri"/>
              </a:rPr>
              <a:t>w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19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800" b="0" i="0" spc="410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usin</a:t>
            </a:r>
            <a:r>
              <a:rPr lang="en-US" sz="1800" b="0" i="0" spc="415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visio</a:t>
            </a:r>
            <a:r>
              <a:rPr lang="en-US" sz="1800" b="0" i="0" spc="418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senso</a:t>
            </a:r>
            <a:r>
              <a:rPr lang="en-US" sz="1800" b="0" i="0" spc="-35" baseline="0" dirty="0">
                <a:solidFill>
                  <a:srgbClr val="000000"/>
                </a:solidFill>
                <a:latin typeface="Calibri"/>
              </a:rPr>
              <a:t>rs</a:t>
            </a:r>
          </a:p>
          <a:p>
            <a:pPr marL="0">
              <a:lnSpc>
                <a:spcPts val="190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-38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1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415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di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anc</a:t>
            </a:r>
            <a:r>
              <a:rPr lang="en-US" sz="1800" b="0" i="0" spc="416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-40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-29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1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ele</a:t>
            </a:r>
            <a:r>
              <a:rPr lang="en-US" sz="1800" b="0" i="0" spc="416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b</a:t>
            </a:r>
            <a:r>
              <a:rPr lang="en-US" sz="1800" b="0" i="0" spc="-12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35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-28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416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1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human-jud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16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er</a:t>
            </a:r>
            <a:r>
              <a:rPr lang="en-US" sz="1800" b="0" i="0" spc="-33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</a:p>
          <a:p>
            <a:pPr marL="0">
              <a:lnSpc>
                <a:spcPts val="200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40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sequenc</a:t>
            </a:r>
            <a:r>
              <a:rPr lang="en-US" sz="1800" b="0" i="0" spc="415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41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ima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0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an</a:t>
            </a:r>
            <a:r>
              <a:rPr lang="en-US" sz="1800" b="0" i="0" spc="416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2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eerin</a:t>
            </a:r>
            <a:r>
              <a:rPr lang="en-US" sz="1800" b="0" i="0" spc="415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-14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ommand</a:t>
            </a:r>
            <a:r>
              <a:rPr lang="en-US" sz="1800" b="0" i="0" spc="40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2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15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-27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de</a:t>
            </a:r>
            <a:r>
              <a:rPr lang="en-US" sz="1800" b="0" i="0" spc="415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while</a:t>
            </a:r>
          </a:p>
        </p:txBody>
      </p:sp>
      <p:sp>
        <p:nvSpPr>
          <p:cNvPr id="195" name="Rectangle 195"/>
          <p:cNvSpPr/>
          <p:nvPr/>
        </p:nvSpPr>
        <p:spPr>
          <a:xfrm>
            <a:off x="1175850" y="5007337"/>
            <a:ext cx="4797881" cy="8302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61937"/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observin</a:t>
            </a:r>
            <a:r>
              <a:rPr lang="en-US" sz="1800" b="0" i="0" spc="415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412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huma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dri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182" baseline="0" dirty="0">
                <a:solidFill>
                  <a:srgbClr val="000000"/>
                </a:solidFill>
                <a:latin typeface="Calibri"/>
              </a:rPr>
              <a:t>r.</a:t>
            </a:r>
          </a:p>
          <a:p>
            <a:pPr marL="0">
              <a:lnSpc>
                <a:spcPts val="3899"/>
              </a:lnSpc>
            </a:pPr>
            <a:r>
              <a:rPr lang="en-US" sz="1800" b="0" i="0" spc="-119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-15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1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egori</a:t>
            </a:r>
            <a:r>
              <a:rPr lang="en-US" sz="1800" b="0" i="0" spc="-39" baseline="0" dirty="0">
                <a:solidFill>
                  <a:srgbClr val="000000"/>
                </a:solidFill>
                <a:latin typeface="Calibri"/>
              </a:rPr>
              <a:t>z</a:t>
            </a:r>
            <a:r>
              <a:rPr lang="en-US" sz="1800" b="0" i="0" spc="418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emai</a:t>
            </a:r>
            <a:r>
              <a:rPr lang="en-US" sz="1800" b="0" i="0" spc="412" baseline="0" dirty="0">
                <a:solidFill>
                  <a:srgbClr val="000000"/>
                </a:solidFill>
                <a:latin typeface="Calibri"/>
              </a:rPr>
              <a:t>l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messa</a:t>
            </a:r>
            <a:r>
              <a:rPr lang="en-US" sz="1800" b="0" i="0" spc="-12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09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408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spa</a:t>
            </a:r>
            <a:r>
              <a:rPr lang="en-US" sz="1800" b="0" i="0" spc="412" baseline="0" dirty="0">
                <a:solidFill>
                  <a:srgbClr val="000000"/>
                </a:solidFill>
                <a:latin typeface="Calibri"/>
              </a:rPr>
              <a:t>m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40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legitim</a:t>
            </a:r>
            <a:r>
              <a:rPr lang="en-US" sz="1800" b="0" i="0" spc="-16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2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e.</a:t>
            </a:r>
          </a:p>
        </p:txBody>
      </p:sp>
      <p:sp>
        <p:nvSpPr>
          <p:cNvPr id="196" name="Rectangle 196"/>
          <p:cNvSpPr/>
          <p:nvPr/>
        </p:nvSpPr>
        <p:spPr>
          <a:xfrm>
            <a:off x="1175850" y="5756637"/>
            <a:ext cx="4930978" cy="5762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-42" baseline="0" dirty="0">
                <a:solidFill>
                  <a:srgbClr val="000000"/>
                </a:solidFill>
                <a:latin typeface="Calibri"/>
              </a:rPr>
              <a:t>P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-29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ce</a:t>
            </a:r>
            <a:r>
              <a:rPr lang="en-US" sz="1800" b="0" i="0" spc="-11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-24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13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416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41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emai</a:t>
            </a:r>
            <a:r>
              <a:rPr lang="en-US" sz="1800" b="0" i="0" spc="412" baseline="0" dirty="0">
                <a:solidFill>
                  <a:srgbClr val="000000"/>
                </a:solidFill>
                <a:latin typeface="Calibri"/>
              </a:rPr>
              <a:t>l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messa</a:t>
            </a:r>
            <a:r>
              <a:rPr lang="en-US" sz="1800" b="0" i="0" spc="-12" baseline="0" dirty="0">
                <a:solidFill>
                  <a:srgbClr val="000000"/>
                </a:solidFill>
                <a:latin typeface="Calibri"/>
              </a:rPr>
              <a:t>g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09" baseline="0" dirty="0">
                <a:solidFill>
                  <a:srgbClr val="000000"/>
                </a:solidFill>
                <a:latin typeface="Calibri"/>
              </a:rPr>
              <a:t>s</a:t>
            </a:r>
            <a:r>
              <a:rPr lang="en-US" sz="1800" b="0" i="0" spc="-14" baseline="0" dirty="0">
                <a:solidFill>
                  <a:srgbClr val="000000"/>
                </a:solidFill>
                <a:latin typeface="Calibri"/>
              </a:rPr>
              <a:t>c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or</a:t>
            </a:r>
            <a:r>
              <a:rPr lang="en-US" sz="1800" b="0" i="0" spc="-26" baseline="0" dirty="0">
                <a:solidFill>
                  <a:srgbClr val="000000"/>
                </a:solidFill>
                <a:latin typeface="Calibri"/>
              </a:rPr>
              <a:t>r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ectl</a:t>
            </a:r>
            <a:r>
              <a:rPr lang="en-US" sz="1800" b="0" i="0" spc="407" baseline="0" dirty="0">
                <a:solidFill>
                  <a:srgbClr val="000000"/>
                </a:solidFill>
                <a:latin typeface="Calibri"/>
              </a:rPr>
              <a:t>y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classified.</a:t>
            </a:r>
          </a:p>
          <a:p>
            <a:pPr marL="0">
              <a:lnSpc>
                <a:spcPts val="1900"/>
              </a:lnSpc>
            </a:pP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: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D</a:t>
            </a:r>
            <a:r>
              <a:rPr lang="en-US" sz="1800" b="0" i="0" spc="-17" baseline="0" dirty="0">
                <a:solidFill>
                  <a:srgbClr val="000000"/>
                </a:solidFill>
                <a:latin typeface="Calibri"/>
              </a:rPr>
              <a:t>a</a:t>
            </a:r>
            <a:r>
              <a:rPr lang="en-US" sz="1800" b="0" i="0" spc="-26" baseline="0" dirty="0">
                <a:solidFill>
                  <a:srgbClr val="000000"/>
                </a:solidFill>
                <a:latin typeface="Calibri"/>
              </a:rPr>
              <a:t>t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abas</a:t>
            </a:r>
            <a:r>
              <a:rPr lang="en-US" sz="1800" b="0" i="0" spc="416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o</a:t>
            </a:r>
            <a:r>
              <a:rPr lang="en-US" sz="1800" b="0" i="0" spc="413" baseline="0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emails</a:t>
            </a:r>
            <a:r>
              <a:rPr lang="en-US" sz="1800" b="0" i="0" spc="412" baseline="0" dirty="0">
                <a:solidFill>
                  <a:srgbClr val="000000"/>
                </a:solidFill>
                <a:latin typeface="Calibri"/>
              </a:rPr>
              <a:t>,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som</a:t>
            </a:r>
            <a:r>
              <a:rPr lang="en-US" sz="1800" b="0" i="0" spc="415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wit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h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human-gi</a:t>
            </a:r>
            <a:r>
              <a:rPr lang="en-US" sz="1800" b="0" i="0" spc="-18" baseline="0" dirty="0">
                <a:solidFill>
                  <a:srgbClr val="000000"/>
                </a:solidFill>
                <a:latin typeface="Calibri"/>
              </a:rPr>
              <a:t>v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e</a:t>
            </a:r>
            <a:r>
              <a:rPr lang="en-US" sz="1800" b="0" i="0" spc="417" baseline="0" dirty="0">
                <a:solidFill>
                  <a:srgbClr val="000000"/>
                </a:solidFill>
                <a:latin typeface="Calibri"/>
              </a:rPr>
              <a:t>n</a:t>
            </a:r>
            <a:r>
              <a:rPr lang="en-US" sz="1800" b="0" i="0" spc="0" baseline="0" dirty="0">
                <a:solidFill>
                  <a:srgbClr val="000000"/>
                </a:solidFill>
                <a:latin typeface="Calibri"/>
              </a:rPr>
              <a:t>labels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3103</Words>
  <Application>Microsoft Office PowerPoint</Application>
  <PresentationFormat>On-screen Show (4:3)</PresentationFormat>
  <Paragraphs>423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Calibri</vt:lpstr>
      <vt:lpstr>Arial</vt:lpstr>
      <vt:lpstr>Aptos</vt:lpstr>
      <vt:lpstr>MS PGothic</vt:lpstr>
      <vt:lpstr>Roboto</vt:lpstr>
      <vt:lpstr>Wingdings</vt:lpstr>
      <vt:lpstr>Symbol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isaac nyantakyi</cp:lastModifiedBy>
  <cp:revision>3</cp:revision>
  <dcterms:modified xsi:type="dcterms:W3CDTF">2024-09-09T08:29:06Z</dcterms:modified>
</cp:coreProperties>
</file>